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</p:sldIdLst>
  <p:sldSz cx="9144000" cy="6858000" type="screen4x3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rebuchet MS"/>
        <a:ea typeface="Trebuchet MS"/>
        <a:cs typeface="Trebuchet MS"/>
        <a:sym typeface="Trebuchet MS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rebuchet MS"/>
        <a:ea typeface="Trebuchet MS"/>
        <a:cs typeface="Trebuchet MS"/>
        <a:sym typeface="Trebuchet MS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rebuchet MS"/>
        <a:ea typeface="Trebuchet MS"/>
        <a:cs typeface="Trebuchet MS"/>
        <a:sym typeface="Trebuchet MS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rebuchet MS"/>
        <a:ea typeface="Trebuchet MS"/>
        <a:cs typeface="Trebuchet MS"/>
        <a:sym typeface="Trebuchet MS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rebuchet MS"/>
        <a:ea typeface="Trebuchet MS"/>
        <a:cs typeface="Trebuchet MS"/>
        <a:sym typeface="Trebuchet MS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rebuchet MS"/>
        <a:ea typeface="Trebuchet MS"/>
        <a:cs typeface="Trebuchet MS"/>
        <a:sym typeface="Trebuchet MS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rebuchet MS"/>
        <a:ea typeface="Trebuchet MS"/>
        <a:cs typeface="Trebuchet MS"/>
        <a:sym typeface="Trebuchet MS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rebuchet MS"/>
        <a:ea typeface="Trebuchet MS"/>
        <a:cs typeface="Trebuchet MS"/>
        <a:sym typeface="Trebuchet MS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rebuchet MS"/>
        <a:ea typeface="Trebuchet MS"/>
        <a:cs typeface="Trebuchet MS"/>
        <a:sym typeface="Trebuchet M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Animation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Trebuchet MS"/>
          <a:ea typeface="Trebuchet MS"/>
          <a:cs typeface="Trebuchet MS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2EB"/>
          </a:solidFill>
        </a:fill>
      </a:tcStyle>
    </a:wholeTbl>
    <a:band2H>
      <a:tcTxStyle/>
      <a:tcStyle>
        <a:tcBdr/>
        <a:fill>
          <a:solidFill>
            <a:srgbClr val="E8EAF5"/>
          </a:solidFill>
        </a:fill>
      </a:tcStyle>
    </a:band2H>
    <a:firstCol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Trebuchet MS"/>
          <a:ea typeface="Trebuchet MS"/>
          <a:cs typeface="Trebuchet MS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/>
      <a:tcStyle>
        <a:tcBdr/>
        <a:fill>
          <a:solidFill>
            <a:srgbClr val="EFF3E9"/>
          </a:solidFill>
        </a:fill>
      </a:tcStyle>
    </a:band2H>
    <a:firstCol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Trebuchet MS"/>
          <a:ea typeface="Trebuchet MS"/>
          <a:cs typeface="Trebuchet MS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/>
      <a:tcStyle>
        <a:tcBdr/>
        <a:fill>
          <a:solidFill>
            <a:srgbClr val="FDEEE8"/>
          </a:solidFill>
        </a:fill>
      </a:tcStyle>
    </a:band2H>
    <a:firstCol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Trebuchet MS"/>
          <a:ea typeface="Trebuchet MS"/>
          <a:cs typeface="Trebuchet M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Trebuchet MS"/>
          <a:ea typeface="Trebuchet MS"/>
          <a:cs typeface="Trebuchet M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Trebuchet MS"/>
          <a:ea typeface="Trebuchet MS"/>
          <a:cs typeface="Trebuchet MS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Trebuchet MS"/>
          <a:ea typeface="Trebuchet MS"/>
          <a:cs typeface="Trebuchet M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Trebuchet MS"/>
          <a:ea typeface="Trebuchet MS"/>
          <a:cs typeface="Trebuchet M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>
          <a:latin typeface="Trebuchet MS"/>
          <a:ea typeface="Trebuchet MS"/>
          <a:cs typeface="Trebuchet M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Trebuchet MS"/>
          <a:ea typeface="Trebuchet MS"/>
          <a:cs typeface="Trebuchet M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0348" autoAdjust="0"/>
  </p:normalViewPr>
  <p:slideViewPr>
    <p:cSldViewPr snapToGrid="0">
      <p:cViewPr varScale="1">
        <p:scale>
          <a:sx n="114" d="100"/>
          <a:sy n="114" d="100"/>
        </p:scale>
        <p:origin x="185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6000" units="cm"/>
          <inkml:channel name="Y" type="integer" max="9600" units="cm"/>
          <inkml:channel name="F" type="integer" max="4095" units="cm"/>
          <inkml:channel name="T" type="integer" max="2.14748E9" units="dev"/>
        </inkml:traceFormat>
        <inkml:channelProperties>
          <inkml:channelProperty channel="X" name="resolution" value="440.52863" units="1/cm"/>
          <inkml:channelProperty channel="Y" name="resolution" value="441.58234" units="1/cm"/>
          <inkml:channelProperty channel="F" name="resolution" value="188.36247" units="1/cm"/>
          <inkml:channelProperty channel="T" name="resolution" value="1" units="1/dev"/>
        </inkml:channelProperties>
      </inkml:inkSource>
      <inkml:timestamp xml:id="ts0" timeString="2022-12-01T13:38:10.99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22742 4320 568 0,'0'0'156'0,"5"0"-4"0,5 0-4 16,16 0-132-16,14 0 40 16,11 2 32-16,10-2 0 15,20 4 0-15,16-2 0 16,9-2 0-16,11 6 0 16,15-6-12-16,16 0-8 15,-6 0-20-15,0 0-8 31,0 0 0-31,6 0 8 16,-11 0 0-16,-10 0 0 0,-10 0-4 16,-6 0 8-16,-19 0-4 0,-11 0-8 15,-15 0-20-15,-10 0-8 16,-15 0-12-16,-6 0 0 16,-9 0 4-16,-11 0 8 15,-10 0-368-15,-10 0-368 16</inkml:trace>
  <inkml:trace contextRef="#ctx0" brushRef="#br0" timeOffset="844.9">928 5467 984 0,'11'0'296'16,"9"0"-28"-16,20 0-32 0,37 0-260 15,14 0 72-15,11-6 32 16,30-8-24-16,20-8-32 16,6 0 0-16,35-15-104 15,51-15-104 1,-36 20-8-16,-20 22 96 0,-31 7 96 16,-55 3 0-16</inkml:trace>
  <inkml:trace contextRef="#ctx0" brushRef="#br0" timeOffset="2251.1">4027 8035 600 0,'0'0'168'0,"10"0"-28"15,21 0-24-15,4-4-152 16,26 0 48-16,16 6 36 15,4 2-8-15,10-2 8 16,16-2 16-16,25 0 20 16,5 2 8-16,5 0-4 15,26 0-8-15,15 2-16 16,40-2 0-16,77 0-12 16,-36 0 0-16,-35-2 0 15,5 0 8-15,-6 0-12 16,-14-2-16-16,-6 0-8 0,0-2 8 15,-15-2 4-15,-10-2 0 16,-20-8-12-16,-16-8-8 16,-30 4-12-16,-26 0 0 15,-20 7-72-15,-15-3-64 16,-15 4-280-16,-21 12-208 16,-15 6 64-16,-10-2 280 15,5 0 276-15,0-2 0 16</inkml:trace>
  <inkml:trace contextRef="#ctx0" brushRef="#br0" timeOffset="3126">3362 10388 704 0,'0'-2'204'16,"0"2"-44"-16,0 2-36 16,25-2-180-16,6 2 72 15,35 0 76-15,15 0 16 16,26-2 8-16,30 2 0 16,35-4 0-16,16-2 8 15,71-2-4-15,97-2-8 16,-31-4-12-16,-50-2 0 15,-11 1-8-15,0-1 0 16,-10-2-16-16,-20-2-8 16,-11-4-20-16,-25 4 0 15,-30-2-20-15,-16 1-8 16,-10-1-80-16,-20 6-64 16,-15 4-380-16,-16 2-312 0,-14 0 64 15,-21 2 376-15,-31 6 376 16,-20 0 0-16</inkml:trace>
  <inkml:trace contextRef="#ctx0" brushRef="#br0" timeOffset="7518.9">1467 11732 472 0,'0'0'124'0,"0"0"-12"0,0 4-12 16,0 2-112-16,0 5 32 16,0 5 8-16,5 8-16 15,10-2-16-15,11 0 8 16,4 8 8-16,6-5 8 15,9-1 4-15,26 2 8 16,6-2-8-16,4-4-8 16,10 1 8-16,21-3 16 15,15-4 16-15,5-4 8 0,5-2 4 16,16-2 8-16,9-2-4 16,6-4 0-16,30 4-16 15,41-4 0-15,-36 0-12 16,-61 0 0-16,-10 0-4 15,-25 0 0-15,-16 0-8 16,1 0-8-16,-16 0-4 31,-10 0 8-31,-10 0 0 16,-15 0 0-16,-16 0-4 16,-5 0 0-16,-20 0 0 0,5 0 8 0,11 0 8 15,-16 0 8-15,0 0 8 16,0 0 0-16,0 0-4 15,0 0 0-15,-10 0-12 16,10 0 0-16,10 0-8 16,-10 0 8-16,0 0-8 15,5 0-8-15,10 0-12 16,5 0 0-16,1-2-32 16,9 0-24-16,-4 0-4 15,4 8 32-15,1 4 20 0,-16-4 0 16,-15-8-4-16,5 4 0 15</inkml:trace>
  <inkml:trace contextRef="#ctx0" brushRef="#br0" timeOffset="8034.46">3189 13121 528 0,'10'0'144'0,"-5"0"28"0,16 0 24 16,9 0-92-16,16 2 32 15,20-2 24-15,15 0 0 16,10 0-8-16,11 0-8 15,5-2-16-15,-6 0 0 16,6 2-16-16,5-2 0 16,-21-2-24-16,-4 0-16 15,-11 2-16-15,-20 0 8 16,-11 0-12-16,-14 0-8 16,-6 0-68-16,-15 0-48 15,6-8-16-15,-16-10 48 16,-5 2 40-16,5 8 0 15,-11-4 0-15,6 5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9" name="Shape 5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spcBef>
        <a:spcPts val="400"/>
      </a:spcBef>
      <a:defRPr sz="1200">
        <a:latin typeface="+mj-lt"/>
        <a:ea typeface="+mj-ea"/>
        <a:cs typeface="+mj-cs"/>
        <a:sym typeface="Times New Roman"/>
      </a:defRPr>
    </a:lvl1pPr>
    <a:lvl2pPr indent="228600" latinLnBrk="0">
      <a:spcBef>
        <a:spcPts val="400"/>
      </a:spcBef>
      <a:defRPr sz="1200">
        <a:latin typeface="+mj-lt"/>
        <a:ea typeface="+mj-ea"/>
        <a:cs typeface="+mj-cs"/>
        <a:sym typeface="Times New Roman"/>
      </a:defRPr>
    </a:lvl2pPr>
    <a:lvl3pPr indent="457200" latinLnBrk="0">
      <a:spcBef>
        <a:spcPts val="400"/>
      </a:spcBef>
      <a:defRPr sz="1200">
        <a:latin typeface="+mj-lt"/>
        <a:ea typeface="+mj-ea"/>
        <a:cs typeface="+mj-cs"/>
        <a:sym typeface="Times New Roman"/>
      </a:defRPr>
    </a:lvl3pPr>
    <a:lvl4pPr indent="685800" latinLnBrk="0">
      <a:spcBef>
        <a:spcPts val="400"/>
      </a:spcBef>
      <a:defRPr sz="1200">
        <a:latin typeface="+mj-lt"/>
        <a:ea typeface="+mj-ea"/>
        <a:cs typeface="+mj-cs"/>
        <a:sym typeface="Times New Roman"/>
      </a:defRPr>
    </a:lvl4pPr>
    <a:lvl5pPr indent="914400" latinLnBrk="0">
      <a:spcBef>
        <a:spcPts val="400"/>
      </a:spcBef>
      <a:defRPr sz="1200">
        <a:latin typeface="+mj-lt"/>
        <a:ea typeface="+mj-ea"/>
        <a:cs typeface="+mj-cs"/>
        <a:sym typeface="Times New Roman"/>
      </a:defRPr>
    </a:lvl5pPr>
    <a:lvl6pPr indent="1143000" latinLnBrk="0">
      <a:spcBef>
        <a:spcPts val="400"/>
      </a:spcBef>
      <a:defRPr sz="1200">
        <a:latin typeface="+mj-lt"/>
        <a:ea typeface="+mj-ea"/>
        <a:cs typeface="+mj-cs"/>
        <a:sym typeface="Times New Roman"/>
      </a:defRPr>
    </a:lvl6pPr>
    <a:lvl7pPr indent="1371600" latinLnBrk="0">
      <a:spcBef>
        <a:spcPts val="400"/>
      </a:spcBef>
      <a:defRPr sz="1200">
        <a:latin typeface="+mj-lt"/>
        <a:ea typeface="+mj-ea"/>
        <a:cs typeface="+mj-cs"/>
        <a:sym typeface="Times New Roman"/>
      </a:defRPr>
    </a:lvl7pPr>
    <a:lvl8pPr indent="1600200" latinLnBrk="0">
      <a:spcBef>
        <a:spcPts val="400"/>
      </a:spcBef>
      <a:defRPr sz="1200">
        <a:latin typeface="+mj-lt"/>
        <a:ea typeface="+mj-ea"/>
        <a:cs typeface="+mj-cs"/>
        <a:sym typeface="Times New Roman"/>
      </a:defRPr>
    </a:lvl8pPr>
    <a:lvl9pPr indent="1828800" latinLnBrk="0">
      <a:spcBef>
        <a:spcPts val="400"/>
      </a:spcBef>
      <a:defRPr sz="1200">
        <a:latin typeface="+mj-lt"/>
        <a:ea typeface="+mj-ea"/>
        <a:cs typeface="+mj-cs"/>
        <a:sym typeface="Times New Roman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9" name="Shape 6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latin typeface="宋体"/>
                <a:ea typeface="宋体"/>
                <a:cs typeface="宋体"/>
                <a:sym typeface="宋体"/>
              </a:rPr>
              <a:t>前</a:t>
            </a:r>
            <a:r>
              <a:t>4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条指明</a:t>
            </a:r>
            <a:r>
              <a:t>R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对加法构成</a:t>
            </a:r>
            <a:r>
              <a:t>Abel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群。</a:t>
            </a:r>
            <a:r>
              <a:t>5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指明</a:t>
            </a:r>
            <a:r>
              <a:t>R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对乘法构成半群。</a:t>
            </a:r>
            <a:r>
              <a:t>6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因为乘法不一定满足交换律。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70" name="Shape 17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latin typeface="宋体"/>
                <a:ea typeface="宋体"/>
                <a:cs typeface="宋体"/>
                <a:sym typeface="宋体"/>
              </a:rPr>
              <a:t>这里证群用的是</a:t>
            </a:r>
            <a:r>
              <a:t>P201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习题</a:t>
            </a:r>
            <a:r>
              <a:t>6.2.2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，若</a:t>
            </a:r>
            <a:r>
              <a:t>G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有限，且满足消去律，则</a:t>
            </a:r>
            <a:r>
              <a:t>G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是群。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2" name="Shape 18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spcBef>
                <a:spcPts val="500"/>
              </a:spcBef>
            </a:pPr>
            <a:r>
              <a:rPr>
                <a:latin typeface="宋体"/>
                <a:ea typeface="宋体"/>
                <a:cs typeface="宋体"/>
                <a:sym typeface="宋体"/>
              </a:rPr>
              <a:t>整区要求</a:t>
            </a:r>
            <a:r>
              <a:rPr sz="1400">
                <a:latin typeface="宋体"/>
                <a:ea typeface="宋体"/>
                <a:cs typeface="宋体"/>
                <a:sym typeface="宋体"/>
              </a:rPr>
              <a:t>含壹环、消去环、交换环，</a:t>
            </a:r>
            <a:endParaRPr sz="1400"/>
          </a:p>
          <a:p>
            <a:pPr>
              <a:spcBef>
                <a:spcPts val="500"/>
              </a:spcBef>
              <a:defRPr sz="1400"/>
            </a:pPr>
            <a:r>
              <a:rPr>
                <a:latin typeface="宋体"/>
                <a:ea typeface="宋体"/>
                <a:cs typeface="宋体"/>
                <a:sym typeface="宋体"/>
              </a:rPr>
              <a:t>体要求含壹环、消去环，乘法构成群。</a:t>
            </a:r>
          </a:p>
          <a:p>
            <a:pPr>
              <a:spcBef>
                <a:spcPts val="500"/>
              </a:spcBef>
              <a:defRPr sz="1400"/>
            </a:pPr>
            <a:r>
              <a:rPr>
                <a:latin typeface="宋体"/>
                <a:ea typeface="宋体"/>
                <a:cs typeface="宋体"/>
                <a:sym typeface="宋体"/>
              </a:rPr>
              <a:t>域是交换体，当然是整区。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8" name="Shape 18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spcBef>
                <a:spcPts val="500"/>
              </a:spcBef>
            </a:pPr>
            <a:r>
              <a:rPr>
                <a:latin typeface="宋体"/>
                <a:ea typeface="宋体"/>
                <a:cs typeface="宋体"/>
                <a:sym typeface="宋体"/>
              </a:rPr>
              <a:t>整区要求</a:t>
            </a:r>
            <a:r>
              <a:rPr sz="1400">
                <a:latin typeface="宋体"/>
                <a:ea typeface="宋体"/>
                <a:cs typeface="宋体"/>
                <a:sym typeface="宋体"/>
              </a:rPr>
              <a:t>含壹环、消去环、交换环，</a:t>
            </a:r>
            <a:endParaRPr sz="1400"/>
          </a:p>
          <a:p>
            <a:pPr>
              <a:spcBef>
                <a:spcPts val="500"/>
              </a:spcBef>
              <a:defRPr sz="1400"/>
            </a:pPr>
            <a:r>
              <a:rPr>
                <a:latin typeface="宋体"/>
                <a:ea typeface="宋体"/>
                <a:cs typeface="宋体"/>
                <a:sym typeface="宋体"/>
              </a:rPr>
              <a:t>域是交换体，</a:t>
            </a:r>
          </a:p>
          <a:p>
            <a:pPr>
              <a:spcBef>
                <a:spcPts val="500"/>
              </a:spcBef>
              <a:defRPr sz="1400"/>
            </a:pPr>
            <a:r>
              <a:rPr>
                <a:latin typeface="宋体"/>
                <a:ea typeface="宋体"/>
                <a:cs typeface="宋体"/>
                <a:sym typeface="宋体"/>
              </a:rPr>
              <a:t>体要求含壹环、消去环，乘法构成群。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9" name="Shape 19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latin typeface="宋体"/>
                <a:ea typeface="宋体"/>
                <a:cs typeface="宋体"/>
                <a:sym typeface="宋体"/>
              </a:rPr>
              <a:t>加法：</a:t>
            </a:r>
            <a:r>
              <a:t>0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的逆是</a:t>
            </a:r>
            <a:r>
              <a:t>0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，</a:t>
            </a:r>
            <a:r>
              <a:t>1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与</a:t>
            </a:r>
            <a:r>
              <a:t>4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互逆，</a:t>
            </a:r>
            <a:r>
              <a:t>2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与</a:t>
            </a:r>
            <a:r>
              <a:t>3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互逆。</a:t>
            </a:r>
          </a:p>
          <a:p>
            <a:r>
              <a:rPr>
                <a:latin typeface="宋体"/>
                <a:ea typeface="宋体"/>
                <a:cs typeface="宋体"/>
                <a:sym typeface="宋体"/>
              </a:rPr>
              <a:t>乘法：</a:t>
            </a:r>
            <a:r>
              <a:t>1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的逆是</a:t>
            </a:r>
            <a:r>
              <a:t>1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，</a:t>
            </a:r>
            <a:r>
              <a:t>2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与</a:t>
            </a:r>
            <a:r>
              <a:t>3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互逆，</a:t>
            </a:r>
            <a:r>
              <a:t>4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的逆是</a:t>
            </a:r>
            <a:r>
              <a:t>4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。</a:t>
            </a:r>
          </a:p>
          <a:p>
            <a:r>
              <a:t>1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、</a:t>
            </a:r>
            <a:r>
              <a:t>2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、</a:t>
            </a:r>
            <a:r>
              <a:t>3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、</a:t>
            </a:r>
            <a:r>
              <a:t>4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的加法周期是</a:t>
            </a:r>
            <a:r>
              <a:t>5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；</a:t>
            </a:r>
          </a:p>
          <a:p>
            <a:r>
              <a:t>1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的乘法周期是</a:t>
            </a:r>
            <a:r>
              <a:t>1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，</a:t>
            </a:r>
            <a:r>
              <a:t>2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、</a:t>
            </a:r>
            <a:r>
              <a:t>3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的乘法周期为</a:t>
            </a:r>
            <a:r>
              <a:t>4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，</a:t>
            </a:r>
            <a:r>
              <a:t>4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的乘法周期为</a:t>
            </a:r>
            <a:r>
              <a:t>2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05" name="Shape 20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spcBef>
                <a:spcPts val="500"/>
              </a:spcBef>
            </a:pPr>
            <a:r>
              <a:rPr>
                <a:latin typeface="宋体"/>
                <a:ea typeface="宋体"/>
                <a:cs typeface="宋体"/>
                <a:sym typeface="宋体"/>
              </a:rPr>
              <a:t>整区要求</a:t>
            </a:r>
            <a:r>
              <a:rPr sz="1400">
                <a:latin typeface="宋体"/>
                <a:ea typeface="宋体"/>
                <a:cs typeface="宋体"/>
                <a:sym typeface="宋体"/>
              </a:rPr>
              <a:t>含壹环、消去环、交换环，</a:t>
            </a:r>
            <a:endParaRPr sz="1400"/>
          </a:p>
          <a:p>
            <a:pPr>
              <a:spcBef>
                <a:spcPts val="500"/>
              </a:spcBef>
              <a:defRPr sz="1400">
                <a:latin typeface="宋体"/>
                <a:ea typeface="宋体"/>
                <a:cs typeface="宋体"/>
                <a:sym typeface="宋体"/>
              </a:defRPr>
            </a:pPr>
            <a:r>
              <a:t>有限整区是域。只需证是有限整区。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1" name="Shape 21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spcBef>
                <a:spcPts val="500"/>
              </a:spcBef>
              <a:defRPr sz="1400"/>
            </a:pPr>
            <a:r>
              <a:t>Z</a:t>
            </a:r>
            <a:r>
              <a:rPr baseline="-25000"/>
              <a:t>p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中非零元的加法周期是</a:t>
            </a:r>
            <a:r>
              <a:t>p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。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20" name="Shape 22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spcBef>
                <a:spcPts val="500"/>
              </a:spcBef>
              <a:defRPr sz="1400"/>
            </a:pPr>
            <a:r>
              <a:t>1)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是整区，但不是体和域；考虑元素的逆。</a:t>
            </a:r>
          </a:p>
          <a:p>
            <a:pPr>
              <a:spcBef>
                <a:spcPts val="500"/>
              </a:spcBef>
              <a:defRPr sz="1400"/>
            </a:pPr>
            <a:r>
              <a:t>2)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是整区，体和域；</a:t>
            </a:r>
          </a:p>
          <a:p>
            <a:pPr>
              <a:spcBef>
                <a:spcPts val="500"/>
              </a:spcBef>
              <a:defRPr sz="1400"/>
            </a:pPr>
            <a:r>
              <a:t>3)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不是环，关于乘法运算不封闭；</a:t>
            </a:r>
          </a:p>
          <a:p>
            <a:pPr>
              <a:spcBef>
                <a:spcPts val="500"/>
              </a:spcBef>
              <a:defRPr sz="1400"/>
            </a:pPr>
            <a:r>
              <a:t>4)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是整区，但不是体和域；考虑元素的逆。</a:t>
            </a:r>
          </a:p>
          <a:p>
            <a:pPr>
              <a:spcBef>
                <a:spcPts val="500"/>
              </a:spcBef>
              <a:defRPr sz="1400"/>
            </a:pPr>
            <a:r>
              <a:t>5)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是环，但不是整区，体和域；考虑乘法交换律。</a:t>
            </a:r>
          </a:p>
          <a:p>
            <a:pPr>
              <a:spcBef>
                <a:spcPts val="500"/>
              </a:spcBef>
              <a:defRPr sz="1400"/>
            </a:pPr>
            <a:r>
              <a:t>6)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是整区，但不是体和域；考虑元素的逆。</a:t>
            </a:r>
          </a:p>
          <a:p>
            <a:pPr>
              <a:spcBef>
                <a:spcPts val="500"/>
              </a:spcBef>
              <a:defRPr sz="1400"/>
            </a:pPr>
            <a:r>
              <a:t>7)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不是环，因为</a:t>
            </a:r>
            <a:r>
              <a:t>*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对</a:t>
            </a:r>
            <a:r>
              <a:t>+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不适合分配律。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5" name="Shape 7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宋体"/>
                <a:ea typeface="宋体"/>
                <a:cs typeface="宋体"/>
                <a:sym typeface="宋体"/>
              </a:defRPr>
            </a:lvl1pPr>
          </a:lstStyle>
          <a:p>
            <a:pPr>
              <a:defRPr>
                <a:latin typeface="+mj-lt"/>
                <a:ea typeface="+mj-ea"/>
                <a:cs typeface="+mj-cs"/>
                <a:sym typeface="Times New Roman"/>
              </a:defRPr>
            </a:pPr>
            <a:r>
              <a:rPr>
                <a:latin typeface="宋体"/>
                <a:ea typeface="宋体"/>
                <a:cs typeface="宋体"/>
                <a:sym typeface="宋体"/>
              </a:rPr>
              <a:t>一般情况下，涉及到数的加法和乘法都可能是环。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84" name="Shape 8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latin typeface="宋体"/>
                <a:ea typeface="宋体"/>
                <a:cs typeface="宋体"/>
                <a:sym typeface="宋体"/>
              </a:rPr>
              <a:t>最后的式子：即所有的</a:t>
            </a:r>
            <a:r>
              <a:t>a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和所有的</a:t>
            </a:r>
            <a:r>
              <a:t>b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乘一遍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0" name="Shape 9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>
                <a:latin typeface="宋体"/>
                <a:ea typeface="宋体"/>
                <a:cs typeface="宋体"/>
                <a:sym typeface="宋体"/>
              </a:rPr>
              <a:t>性质</a:t>
            </a:r>
            <a:r>
              <a:rPr dirty="0"/>
              <a:t>2</a:t>
            </a:r>
            <a:r>
              <a:rPr dirty="0">
                <a:latin typeface="宋体"/>
                <a:ea typeface="宋体"/>
                <a:cs typeface="宋体"/>
                <a:sym typeface="宋体"/>
              </a:rPr>
              <a:t>：说明了</a:t>
            </a:r>
            <a:r>
              <a:rPr dirty="0"/>
              <a:t>-</a:t>
            </a:r>
            <a:r>
              <a:rPr dirty="0">
                <a:latin typeface="宋体"/>
                <a:ea typeface="宋体"/>
                <a:cs typeface="宋体"/>
                <a:sym typeface="宋体"/>
              </a:rPr>
              <a:t>的含义，</a:t>
            </a:r>
            <a:r>
              <a:rPr dirty="0"/>
              <a:t>a-a=a+(-a)</a:t>
            </a:r>
          </a:p>
          <a:p>
            <a:r>
              <a:rPr dirty="0">
                <a:latin typeface="宋体"/>
                <a:ea typeface="宋体"/>
                <a:cs typeface="宋体"/>
                <a:sym typeface="宋体"/>
              </a:rPr>
              <a:t>性质</a:t>
            </a:r>
            <a:r>
              <a:rPr dirty="0"/>
              <a:t>3</a:t>
            </a:r>
            <a:r>
              <a:rPr dirty="0">
                <a:latin typeface="宋体"/>
                <a:ea typeface="宋体"/>
                <a:cs typeface="宋体"/>
                <a:sym typeface="宋体"/>
              </a:rPr>
              <a:t>：</a:t>
            </a:r>
            <a:r>
              <a:rPr dirty="0"/>
              <a:t>0</a:t>
            </a:r>
            <a:r>
              <a:rPr dirty="0">
                <a:latin typeface="宋体"/>
                <a:ea typeface="宋体"/>
                <a:cs typeface="宋体"/>
                <a:sym typeface="宋体"/>
              </a:rPr>
              <a:t>是</a:t>
            </a:r>
            <a:r>
              <a:rPr dirty="0"/>
              <a:t>+</a:t>
            </a:r>
            <a:r>
              <a:rPr dirty="0">
                <a:latin typeface="宋体"/>
                <a:ea typeface="宋体"/>
                <a:cs typeface="宋体"/>
                <a:sym typeface="宋体"/>
              </a:rPr>
              <a:t>运算的壹；是</a:t>
            </a:r>
            <a:r>
              <a:rPr dirty="0"/>
              <a:t>*</a:t>
            </a:r>
            <a:r>
              <a:rPr dirty="0" err="1">
                <a:latin typeface="宋体"/>
                <a:ea typeface="宋体"/>
                <a:cs typeface="宋体"/>
                <a:sym typeface="宋体"/>
              </a:rPr>
              <a:t>运算的零元</a:t>
            </a:r>
            <a:endParaRPr dirty="0">
              <a:latin typeface="宋体"/>
              <a:ea typeface="宋体"/>
              <a:cs typeface="宋体"/>
              <a:sym typeface="宋体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6" name="Shape 9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latin typeface="宋体"/>
                <a:ea typeface="宋体"/>
                <a:cs typeface="宋体"/>
                <a:sym typeface="宋体"/>
              </a:rPr>
              <a:t>性质</a:t>
            </a:r>
            <a:r>
              <a:t>4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：定义了</a:t>
            </a:r>
            <a:r>
              <a:t>-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号怎么进行乘法运算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1" name="Shape 11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latin typeface="宋体"/>
                <a:ea typeface="宋体"/>
                <a:cs typeface="宋体"/>
                <a:sym typeface="宋体"/>
              </a:rPr>
              <a:t>性质</a:t>
            </a:r>
            <a:r>
              <a:t>11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：</a:t>
            </a:r>
            <a:r>
              <a:t>a+m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的</a:t>
            </a:r>
            <a:r>
              <a:t>+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只是一个符号；接下来的规定分别定义了</a:t>
            </a:r>
            <a:r>
              <a:t>R+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上的加法和乘法；注意区分每一个</a:t>
            </a:r>
            <a:r>
              <a:t>+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和</a:t>
            </a:r>
            <a:r>
              <a:t>*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是在哪个集合之上，见书。这两个规定保证了</a:t>
            </a:r>
            <a:r>
              <a:t>R+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上的两个运算的封闭性，最后的形式都为</a:t>
            </a:r>
            <a:r>
              <a:t>a+m.</a:t>
            </a:r>
          </a:p>
          <a:p>
            <a:r>
              <a:rPr>
                <a:latin typeface="宋体"/>
                <a:ea typeface="宋体"/>
                <a:cs typeface="宋体"/>
                <a:sym typeface="宋体"/>
              </a:rPr>
              <a:t>验证一下壹为</a:t>
            </a:r>
            <a:r>
              <a:t>0+1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：</a:t>
            </a:r>
            <a:r>
              <a:t>(a+m)(0+1)=(a0+1a+m0)+m1=a+m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1" name="Shape 12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宋体"/>
                <a:ea typeface="宋体"/>
                <a:cs typeface="宋体"/>
                <a:sym typeface="宋体"/>
              </a:defRPr>
            </a:lvl1pPr>
          </a:lstStyle>
          <a:p>
            <a:pPr>
              <a:defRPr>
                <a:latin typeface="+mj-lt"/>
                <a:ea typeface="+mj-ea"/>
                <a:cs typeface="+mj-cs"/>
                <a:sym typeface="Times New Roman"/>
              </a:defRPr>
            </a:pPr>
            <a:r>
              <a:rPr>
                <a:latin typeface="宋体"/>
                <a:ea typeface="宋体"/>
                <a:cs typeface="宋体"/>
                <a:sym typeface="宋体"/>
              </a:rPr>
              <a:t>在黑板上举例子。矩阵环，单位矩阵是大环的壹，子集只有左上角的1，其他位置为0，壹不一致。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8" name="Shape 15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algn="just">
              <a:lnSpc>
                <a:spcPct val="110000"/>
              </a:lnSpc>
            </a:pPr>
            <a:r>
              <a:rPr>
                <a:latin typeface="宋体"/>
                <a:ea typeface="宋体"/>
                <a:cs typeface="宋体"/>
                <a:sym typeface="宋体"/>
              </a:rPr>
              <a:t>例</a:t>
            </a:r>
            <a:r>
              <a:t>3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：</a:t>
            </a:r>
            <a:r>
              <a:t>3*2=2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，</a:t>
            </a:r>
            <a:r>
              <a:t>1*2=2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，但是不能推出</a:t>
            </a:r>
            <a:r>
              <a:t>1=3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，不满足消去律。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4" name="Shape 16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spcBef>
                <a:spcPts val="500"/>
              </a:spcBef>
            </a:pPr>
            <a:r>
              <a:rPr>
                <a:latin typeface="宋体"/>
                <a:ea typeface="宋体"/>
                <a:cs typeface="宋体"/>
                <a:sym typeface="宋体"/>
              </a:rPr>
              <a:t>整数环不是体，因为</a:t>
            </a:r>
            <a:r>
              <a:t>(Z*, </a:t>
            </a:r>
            <a:r>
              <a:rPr sz="1400"/>
              <a:t>•</a:t>
            </a:r>
            <a:r>
              <a:t>)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不是群，没有逆元素。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65562"/>
            <a:ext cx="9144000" cy="2992438"/>
          </a:xfrm>
          <a:prstGeom prst="rect">
            <a:avLst/>
          </a:prstGeom>
          <a:ln w="12700">
            <a:miter lim="400000"/>
          </a:ln>
        </p:spPr>
      </p:pic>
      <p:pic>
        <p:nvPicPr>
          <p:cNvPr id="23" name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3870325"/>
          </a:xfrm>
          <a:prstGeom prst="rect">
            <a:avLst/>
          </a:prstGeom>
          <a:ln w="12700">
            <a:miter lim="400000"/>
          </a:ln>
        </p:spPr>
      </p:pic>
      <p:sp>
        <p:nvSpPr>
          <p:cNvPr id="24" name="Shape 24"/>
          <p:cNvSpPr/>
          <p:nvPr/>
        </p:nvSpPr>
        <p:spPr>
          <a:xfrm>
            <a:off x="-1" y="2652712"/>
            <a:ext cx="9144002" cy="2286001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35000">
                <a:srgbClr val="B4DCFA">
                  <a:alpha val="0"/>
                </a:srgbClr>
              </a:gs>
              <a:gs pos="44999">
                <a:srgbClr val="FFFFFF">
                  <a:alpha val="0"/>
                </a:srgbClr>
              </a:gs>
              <a:gs pos="55000">
                <a:srgbClr val="B4DCFA">
                  <a:alpha val="0"/>
                </a:srgbClr>
              </a:gs>
              <a:gs pos="7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162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8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5" name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597025"/>
            <a:ext cx="9144000" cy="5108575"/>
          </a:xfrm>
          <a:prstGeom prst="rect">
            <a:avLst/>
          </a:prstGeom>
          <a:ln w="12700">
            <a:miter lim="400000"/>
          </a:ln>
        </p:spPr>
      </p:pic>
      <p:sp>
        <p:nvSpPr>
          <p:cNvPr id="26" name="Shape 2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65562"/>
            <a:ext cx="9144000" cy="2992438"/>
          </a:xfrm>
          <a:prstGeom prst="rect">
            <a:avLst/>
          </a:prstGeom>
          <a:ln w="12700">
            <a:miter lim="400000"/>
          </a:ln>
        </p:spPr>
      </p:pic>
      <p:pic>
        <p:nvPicPr>
          <p:cNvPr id="34" name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3870325"/>
          </a:xfrm>
          <a:prstGeom prst="rect">
            <a:avLst/>
          </a:prstGeom>
          <a:ln w="12700">
            <a:miter lim="400000"/>
          </a:ln>
        </p:spPr>
      </p:pic>
      <p:sp>
        <p:nvSpPr>
          <p:cNvPr id="35" name="Shape 35"/>
          <p:cNvSpPr/>
          <p:nvPr/>
        </p:nvSpPr>
        <p:spPr>
          <a:xfrm>
            <a:off x="-1" y="2652712"/>
            <a:ext cx="9144002" cy="2286001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35000">
                <a:srgbClr val="B4DCFA">
                  <a:alpha val="0"/>
                </a:srgbClr>
              </a:gs>
              <a:gs pos="44999">
                <a:srgbClr val="FFFFFF">
                  <a:alpha val="0"/>
                </a:srgbClr>
              </a:gs>
              <a:gs pos="55000">
                <a:srgbClr val="B4DCFA">
                  <a:alpha val="0"/>
                </a:srgbClr>
              </a:gs>
              <a:gs pos="7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162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8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36" name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597025"/>
            <a:ext cx="9144000" cy="5108575"/>
          </a:xfrm>
          <a:prstGeom prst="rect">
            <a:avLst/>
          </a:prstGeom>
          <a:ln w="12700">
            <a:miter lim="400000"/>
          </a:ln>
        </p:spPr>
      </p:pic>
      <p:sp>
        <p:nvSpPr>
          <p:cNvPr id="37" name="Shape 37"/>
          <p:cNvSpPr>
            <a:spLocks noGrp="1"/>
          </p:cNvSpPr>
          <p:nvPr>
            <p:ph type="title"/>
          </p:nvPr>
        </p:nvSpPr>
        <p:spPr>
          <a:xfrm>
            <a:off x="1793875" y="4371975"/>
            <a:ext cx="6511925" cy="11430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标题文本</a:t>
            </a:r>
          </a:p>
        </p:txBody>
      </p:sp>
      <p:sp>
        <p:nvSpPr>
          <p:cNvPr id="38" name="Shape 38"/>
          <p:cNvSpPr>
            <a:spLocks noGrp="1"/>
          </p:cNvSpPr>
          <p:nvPr>
            <p:ph type="body" sz="half" idx="1"/>
          </p:nvPr>
        </p:nvSpPr>
        <p:spPr>
          <a:xfrm>
            <a:off x="1143000" y="731837"/>
            <a:ext cx="6400800" cy="347503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39" name="Shape 3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65562"/>
            <a:ext cx="9144000" cy="2992438"/>
          </a:xfrm>
          <a:prstGeom prst="rect">
            <a:avLst/>
          </a:prstGeom>
          <a:ln w="12700">
            <a:miter lim="400000"/>
          </a:ln>
        </p:spPr>
      </p:pic>
      <p:pic>
        <p:nvPicPr>
          <p:cNvPr id="47" name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3870325"/>
          </a:xfrm>
          <a:prstGeom prst="rect">
            <a:avLst/>
          </a:prstGeom>
          <a:ln w="12700">
            <a:miter lim="400000"/>
          </a:ln>
        </p:spPr>
      </p:pic>
      <p:sp>
        <p:nvSpPr>
          <p:cNvPr id="48" name="Shape 48"/>
          <p:cNvSpPr/>
          <p:nvPr/>
        </p:nvSpPr>
        <p:spPr>
          <a:xfrm>
            <a:off x="-1" y="2652712"/>
            <a:ext cx="9144002" cy="2286001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35000">
                <a:srgbClr val="B4DCFA">
                  <a:alpha val="0"/>
                </a:srgbClr>
              </a:gs>
              <a:gs pos="44999">
                <a:srgbClr val="FFFFFF">
                  <a:alpha val="0"/>
                </a:srgbClr>
              </a:gs>
              <a:gs pos="55000">
                <a:srgbClr val="B4DCFA">
                  <a:alpha val="0"/>
                </a:srgbClr>
              </a:gs>
              <a:gs pos="7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162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8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49" name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597025"/>
            <a:ext cx="9144000" cy="5108575"/>
          </a:xfrm>
          <a:prstGeom prst="rect">
            <a:avLst/>
          </a:prstGeom>
          <a:ln w="12700">
            <a:miter lim="400000"/>
          </a:ln>
        </p:spPr>
      </p:pic>
      <p:sp>
        <p:nvSpPr>
          <p:cNvPr id="50" name="Shape 50"/>
          <p:cNvSpPr>
            <a:spLocks noGrp="1"/>
          </p:cNvSpPr>
          <p:nvPr>
            <p:ph type="title"/>
          </p:nvPr>
        </p:nvSpPr>
        <p:spPr>
          <a:xfrm>
            <a:off x="1793875" y="4371975"/>
            <a:ext cx="6511925" cy="11430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标题文本</a:t>
            </a:r>
          </a:p>
        </p:txBody>
      </p:sp>
      <p:sp>
        <p:nvSpPr>
          <p:cNvPr id="51" name="Shape 51"/>
          <p:cNvSpPr>
            <a:spLocks noGrp="1"/>
          </p:cNvSpPr>
          <p:nvPr>
            <p:ph type="body" sz="half" idx="1"/>
          </p:nvPr>
        </p:nvSpPr>
        <p:spPr>
          <a:xfrm>
            <a:off x="1143000" y="731837"/>
            <a:ext cx="6400800" cy="347503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2" name="Shape 5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6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5102225"/>
            <a:ext cx="9144000" cy="1755775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image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0"/>
            <a:ext cx="9144000" cy="5108575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Shape 4"/>
          <p:cNvSpPr/>
          <p:nvPr/>
        </p:nvSpPr>
        <p:spPr>
          <a:xfrm>
            <a:off x="-1" y="3768724"/>
            <a:ext cx="9144002" cy="2286002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35000">
                <a:srgbClr val="B4DCFA">
                  <a:alpha val="0"/>
                </a:srgbClr>
              </a:gs>
              <a:gs pos="44999">
                <a:srgbClr val="FFFFFF">
                  <a:alpha val="0"/>
                </a:srgbClr>
              </a:gs>
              <a:gs pos="55000">
                <a:srgbClr val="B4DCFA">
                  <a:alpha val="0"/>
                </a:srgbClr>
              </a:gs>
              <a:gs pos="7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162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8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5" name="image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1597025"/>
            <a:ext cx="9144000" cy="5108575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Shape 6"/>
          <p:cNvSpPr>
            <a:spLocks noGrp="1"/>
          </p:cNvSpPr>
          <p:nvPr>
            <p:ph type="sldNum" sz="quarter" idx="2"/>
          </p:nvPr>
        </p:nvSpPr>
        <p:spPr>
          <a:xfrm>
            <a:off x="4583033" y="6220142"/>
            <a:ext cx="282734" cy="2692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ctr">
              <a:defRPr sz="1200" b="1">
                <a:solidFill>
                  <a:srgbClr val="7F7F7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7" name="Shape 7"/>
          <p:cNvSpPr>
            <a:spLocks noGrp="1"/>
          </p:cNvSpPr>
          <p:nvPr>
            <p:ph type="title"/>
          </p:nvPr>
        </p:nvSpPr>
        <p:spPr>
          <a:xfrm>
            <a:off x="457200" y="274637"/>
            <a:ext cx="8229600" cy="13255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/>
          <a:lstStyle/>
          <a:p>
            <a:r>
              <a:t>标题文本</a:t>
            </a:r>
          </a:p>
        </p:txBody>
      </p:sp>
      <p:sp>
        <p:nvSpPr>
          <p:cNvPr id="8" name="Shape 8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transition spd="med"/>
  <p:txStyles>
    <p:titleStyle>
      <a:lvl1pPr marL="319087" marR="0" indent="-319087" algn="r" defTabSz="914400" rtl="0" latinLnBrk="0">
        <a:lnSpc>
          <a:spcPct val="100000"/>
        </a:lnSpc>
        <a:spcBef>
          <a:spcPts val="0"/>
        </a:spcBef>
        <a:spcAft>
          <a:spcPts val="0"/>
        </a:spcAft>
        <a:buClr>
          <a:srgbClr val="C3260C"/>
        </a:buClr>
        <a:buSzPct val="128000"/>
        <a:buFont typeface="Georgia"/>
        <a:buChar char="*"/>
        <a:tabLst/>
        <a:defRPr sz="4600" b="1" i="0" u="none" strike="noStrike" cap="none" spc="0" baseline="0">
          <a:ln>
            <a:noFill/>
          </a:ln>
          <a:solidFill>
            <a:srgbClr val="000000"/>
          </a:solidFill>
          <a:uFillTx/>
          <a:latin typeface="Trebuchet MS"/>
          <a:ea typeface="Trebuchet MS"/>
          <a:cs typeface="Trebuchet MS"/>
          <a:sym typeface="Trebuchet MS"/>
        </a:defRPr>
      </a:lvl1pPr>
      <a:lvl2pPr marL="319087" marR="0" indent="-319087" algn="r" defTabSz="914400" rtl="0" latinLnBrk="0">
        <a:lnSpc>
          <a:spcPct val="100000"/>
        </a:lnSpc>
        <a:spcBef>
          <a:spcPts val="0"/>
        </a:spcBef>
        <a:spcAft>
          <a:spcPts val="0"/>
        </a:spcAft>
        <a:buClr>
          <a:srgbClr val="C3260C"/>
        </a:buClr>
        <a:buSzPct val="128000"/>
        <a:buFont typeface="Georgia"/>
        <a:buChar char=""/>
        <a:tabLst/>
        <a:defRPr sz="4600" b="1" i="0" u="none" strike="noStrike" cap="none" spc="0" baseline="0">
          <a:ln>
            <a:noFill/>
          </a:ln>
          <a:solidFill>
            <a:srgbClr val="000000"/>
          </a:solidFill>
          <a:uFillTx/>
          <a:latin typeface="Trebuchet MS"/>
          <a:ea typeface="Trebuchet MS"/>
          <a:cs typeface="Trebuchet MS"/>
          <a:sym typeface="Trebuchet MS"/>
        </a:defRPr>
      </a:lvl2pPr>
      <a:lvl3pPr marL="319087" marR="0" indent="-319087" algn="r" defTabSz="914400" rtl="0" latinLnBrk="0">
        <a:lnSpc>
          <a:spcPct val="100000"/>
        </a:lnSpc>
        <a:spcBef>
          <a:spcPts val="0"/>
        </a:spcBef>
        <a:spcAft>
          <a:spcPts val="0"/>
        </a:spcAft>
        <a:buClr>
          <a:srgbClr val="C3260C"/>
        </a:buClr>
        <a:buSzPct val="128000"/>
        <a:buFont typeface="Georgia"/>
        <a:buChar char=""/>
        <a:tabLst/>
        <a:defRPr sz="4600" b="1" i="0" u="none" strike="noStrike" cap="none" spc="0" baseline="0">
          <a:ln>
            <a:noFill/>
          </a:ln>
          <a:solidFill>
            <a:srgbClr val="000000"/>
          </a:solidFill>
          <a:uFillTx/>
          <a:latin typeface="Trebuchet MS"/>
          <a:ea typeface="Trebuchet MS"/>
          <a:cs typeface="Trebuchet MS"/>
          <a:sym typeface="Trebuchet MS"/>
        </a:defRPr>
      </a:lvl3pPr>
      <a:lvl4pPr marL="319087" marR="0" indent="-319087" algn="r" defTabSz="914400" rtl="0" latinLnBrk="0">
        <a:lnSpc>
          <a:spcPct val="100000"/>
        </a:lnSpc>
        <a:spcBef>
          <a:spcPts val="0"/>
        </a:spcBef>
        <a:spcAft>
          <a:spcPts val="0"/>
        </a:spcAft>
        <a:buClr>
          <a:srgbClr val="C3260C"/>
        </a:buClr>
        <a:buSzPct val="128000"/>
        <a:buFont typeface="Georgia"/>
        <a:buChar char=""/>
        <a:tabLst/>
        <a:defRPr sz="4600" b="1" i="0" u="none" strike="noStrike" cap="none" spc="0" baseline="0">
          <a:ln>
            <a:noFill/>
          </a:ln>
          <a:solidFill>
            <a:srgbClr val="000000"/>
          </a:solidFill>
          <a:uFillTx/>
          <a:latin typeface="Trebuchet MS"/>
          <a:ea typeface="Trebuchet MS"/>
          <a:cs typeface="Trebuchet MS"/>
          <a:sym typeface="Trebuchet MS"/>
        </a:defRPr>
      </a:lvl4pPr>
      <a:lvl5pPr marL="319087" marR="0" indent="-319087" algn="r" defTabSz="914400" rtl="0" latinLnBrk="0">
        <a:lnSpc>
          <a:spcPct val="100000"/>
        </a:lnSpc>
        <a:spcBef>
          <a:spcPts val="0"/>
        </a:spcBef>
        <a:spcAft>
          <a:spcPts val="0"/>
        </a:spcAft>
        <a:buClr>
          <a:srgbClr val="C3260C"/>
        </a:buClr>
        <a:buSzPct val="128000"/>
        <a:buFont typeface="Georgia"/>
        <a:buChar char=""/>
        <a:tabLst/>
        <a:defRPr sz="4600" b="1" i="0" u="none" strike="noStrike" cap="none" spc="0" baseline="0">
          <a:ln>
            <a:noFill/>
          </a:ln>
          <a:solidFill>
            <a:srgbClr val="000000"/>
          </a:solidFill>
          <a:uFillTx/>
          <a:latin typeface="Trebuchet MS"/>
          <a:ea typeface="Trebuchet MS"/>
          <a:cs typeface="Trebuchet MS"/>
          <a:sym typeface="Trebuchet MS"/>
        </a:defRPr>
      </a:lvl5pPr>
      <a:lvl6pPr marL="776287" marR="0" indent="-319087" algn="r" defTabSz="914400" rtl="0" latinLnBrk="0">
        <a:lnSpc>
          <a:spcPct val="100000"/>
        </a:lnSpc>
        <a:spcBef>
          <a:spcPts val="0"/>
        </a:spcBef>
        <a:spcAft>
          <a:spcPts val="0"/>
        </a:spcAft>
        <a:buClr>
          <a:srgbClr val="C3260C"/>
        </a:buClr>
        <a:buSzPct val="128000"/>
        <a:buFont typeface="Georgia"/>
        <a:buChar char=""/>
        <a:tabLst/>
        <a:defRPr sz="4600" b="1" i="0" u="none" strike="noStrike" cap="none" spc="0" baseline="0">
          <a:ln>
            <a:noFill/>
          </a:ln>
          <a:solidFill>
            <a:srgbClr val="000000"/>
          </a:solidFill>
          <a:uFillTx/>
          <a:latin typeface="Trebuchet MS"/>
          <a:ea typeface="Trebuchet MS"/>
          <a:cs typeface="Trebuchet MS"/>
          <a:sym typeface="Trebuchet MS"/>
        </a:defRPr>
      </a:lvl6pPr>
      <a:lvl7pPr marL="1233487" marR="0" indent="-319087" algn="r" defTabSz="914400" rtl="0" latinLnBrk="0">
        <a:lnSpc>
          <a:spcPct val="100000"/>
        </a:lnSpc>
        <a:spcBef>
          <a:spcPts val="0"/>
        </a:spcBef>
        <a:spcAft>
          <a:spcPts val="0"/>
        </a:spcAft>
        <a:buClr>
          <a:srgbClr val="C3260C"/>
        </a:buClr>
        <a:buSzPct val="128000"/>
        <a:buFont typeface="Georgia"/>
        <a:buChar char=""/>
        <a:tabLst/>
        <a:defRPr sz="4600" b="1" i="0" u="none" strike="noStrike" cap="none" spc="0" baseline="0">
          <a:ln>
            <a:noFill/>
          </a:ln>
          <a:solidFill>
            <a:srgbClr val="000000"/>
          </a:solidFill>
          <a:uFillTx/>
          <a:latin typeface="Trebuchet MS"/>
          <a:ea typeface="Trebuchet MS"/>
          <a:cs typeface="Trebuchet MS"/>
          <a:sym typeface="Trebuchet MS"/>
        </a:defRPr>
      </a:lvl7pPr>
      <a:lvl8pPr marL="1690687" marR="0" indent="-319087" algn="r" defTabSz="914400" rtl="0" latinLnBrk="0">
        <a:lnSpc>
          <a:spcPct val="100000"/>
        </a:lnSpc>
        <a:spcBef>
          <a:spcPts val="0"/>
        </a:spcBef>
        <a:spcAft>
          <a:spcPts val="0"/>
        </a:spcAft>
        <a:buClr>
          <a:srgbClr val="C3260C"/>
        </a:buClr>
        <a:buSzPct val="128000"/>
        <a:buFont typeface="Georgia"/>
        <a:buChar char=""/>
        <a:tabLst/>
        <a:defRPr sz="4600" b="1" i="0" u="none" strike="noStrike" cap="none" spc="0" baseline="0">
          <a:ln>
            <a:noFill/>
          </a:ln>
          <a:solidFill>
            <a:srgbClr val="000000"/>
          </a:solidFill>
          <a:uFillTx/>
          <a:latin typeface="Trebuchet MS"/>
          <a:ea typeface="Trebuchet MS"/>
          <a:cs typeface="Trebuchet MS"/>
          <a:sym typeface="Trebuchet MS"/>
        </a:defRPr>
      </a:lvl8pPr>
      <a:lvl9pPr marL="2147887" marR="0" indent="-319087" algn="r" defTabSz="914400" rtl="0" latinLnBrk="0">
        <a:lnSpc>
          <a:spcPct val="100000"/>
        </a:lnSpc>
        <a:spcBef>
          <a:spcPts val="0"/>
        </a:spcBef>
        <a:spcAft>
          <a:spcPts val="0"/>
        </a:spcAft>
        <a:buClr>
          <a:srgbClr val="C3260C"/>
        </a:buClr>
        <a:buSzPct val="128000"/>
        <a:buFont typeface="Georgia"/>
        <a:buChar char=""/>
        <a:tabLst/>
        <a:defRPr sz="4600" b="1" i="0" u="none" strike="noStrike" cap="none" spc="0" baseline="0">
          <a:ln>
            <a:noFill/>
          </a:ln>
          <a:solidFill>
            <a:srgbClr val="000000"/>
          </a:solidFill>
          <a:uFillTx/>
          <a:latin typeface="Trebuchet MS"/>
          <a:ea typeface="Trebuchet MS"/>
          <a:cs typeface="Trebuchet MS"/>
          <a:sym typeface="Trebuchet MS"/>
        </a:defRPr>
      </a:lvl9pPr>
    </p:titleStyle>
    <p:bodyStyle>
      <a:lvl1pPr marL="228600" marR="0" indent="-182562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>
          <a:srgbClr val="C3260C"/>
        </a:buClr>
        <a:buSzPct val="130000"/>
        <a:buFont typeface="Georgia"/>
        <a:buChar char="*"/>
        <a:tabLst/>
        <a:defRPr sz="2200" b="0" i="0" u="none" strike="noStrike" cap="none" spc="0" baseline="0">
          <a:ln>
            <a:noFill/>
          </a:ln>
          <a:solidFill>
            <a:srgbClr val="404040"/>
          </a:solidFill>
          <a:uFillTx/>
          <a:latin typeface="Trebuchet MS"/>
          <a:ea typeface="Trebuchet MS"/>
          <a:cs typeface="Trebuchet MS"/>
          <a:sym typeface="Trebuchet MS"/>
        </a:defRPr>
      </a:lvl1pPr>
      <a:lvl2pPr marL="565943" marR="0" indent="-200818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>
          <a:srgbClr val="C3260C"/>
        </a:buClr>
        <a:buSzPct val="130000"/>
        <a:buFont typeface="Georgia"/>
        <a:buChar char="*"/>
        <a:tabLst/>
        <a:defRPr sz="2200" b="0" i="0" u="none" strike="noStrike" cap="none" spc="0" baseline="0">
          <a:ln>
            <a:noFill/>
          </a:ln>
          <a:solidFill>
            <a:srgbClr val="404040"/>
          </a:solidFill>
          <a:uFillTx/>
          <a:latin typeface="Trebuchet MS"/>
          <a:ea typeface="Trebuchet MS"/>
          <a:cs typeface="Trebuchet MS"/>
          <a:sym typeface="Trebuchet MS"/>
        </a:defRPr>
      </a:lvl2pPr>
      <a:lvl3pPr marL="862894" marR="0" indent="-223131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>
          <a:srgbClr val="C3260C"/>
        </a:buClr>
        <a:buSzPct val="130000"/>
        <a:buFont typeface="Georgia"/>
        <a:buChar char="*"/>
        <a:tabLst/>
        <a:defRPr sz="2200" b="0" i="0" u="none" strike="noStrike" cap="none" spc="0" baseline="0">
          <a:ln>
            <a:noFill/>
          </a:ln>
          <a:solidFill>
            <a:srgbClr val="404040"/>
          </a:solidFill>
          <a:uFillTx/>
          <a:latin typeface="Trebuchet MS"/>
          <a:ea typeface="Trebuchet MS"/>
          <a:cs typeface="Trebuchet MS"/>
          <a:sym typeface="Trebuchet MS"/>
        </a:defRPr>
      </a:lvl3pPr>
      <a:lvl4pPr marL="1165423" marR="0" indent="-251023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>
          <a:srgbClr val="C3260C"/>
        </a:buClr>
        <a:buSzPct val="130000"/>
        <a:buFont typeface="Georgia"/>
        <a:buChar char="*"/>
        <a:tabLst/>
        <a:defRPr sz="2200" b="0" i="0" u="none" strike="noStrike" cap="none" spc="0" baseline="0">
          <a:ln>
            <a:noFill/>
          </a:ln>
          <a:solidFill>
            <a:srgbClr val="404040"/>
          </a:solidFill>
          <a:uFillTx/>
          <a:latin typeface="Trebuchet MS"/>
          <a:ea typeface="Trebuchet MS"/>
          <a:cs typeface="Trebuchet MS"/>
          <a:sym typeface="Trebuchet MS"/>
        </a:defRPr>
      </a:lvl4pPr>
      <a:lvl5pPr marL="1493383" marR="0" indent="-286883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>
          <a:srgbClr val="C3260C"/>
        </a:buClr>
        <a:buSzPct val="130000"/>
        <a:buFont typeface="Georgia"/>
        <a:buChar char="*"/>
        <a:tabLst/>
        <a:defRPr sz="2200" b="0" i="0" u="none" strike="noStrike" cap="none" spc="0" baseline="0">
          <a:ln>
            <a:noFill/>
          </a:ln>
          <a:solidFill>
            <a:srgbClr val="404040"/>
          </a:solidFill>
          <a:uFillTx/>
          <a:latin typeface="Trebuchet MS"/>
          <a:ea typeface="Trebuchet MS"/>
          <a:cs typeface="Trebuchet MS"/>
          <a:sym typeface="Trebuchet MS"/>
        </a:defRPr>
      </a:lvl5pPr>
      <a:lvl6pPr marL="1950584" marR="0" indent="-286884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>
          <a:srgbClr val="C3260C"/>
        </a:buClr>
        <a:buSzPct val="130000"/>
        <a:buFont typeface="Georgia"/>
        <a:buChar char=""/>
        <a:tabLst/>
        <a:defRPr sz="2200" b="0" i="0" u="none" strike="noStrike" cap="none" spc="0" baseline="0">
          <a:ln>
            <a:noFill/>
          </a:ln>
          <a:solidFill>
            <a:srgbClr val="404040"/>
          </a:solidFill>
          <a:uFillTx/>
          <a:latin typeface="Trebuchet MS"/>
          <a:ea typeface="Trebuchet MS"/>
          <a:cs typeface="Trebuchet MS"/>
          <a:sym typeface="Trebuchet MS"/>
        </a:defRPr>
      </a:lvl6pPr>
      <a:lvl7pPr marL="2407784" marR="0" indent="-286884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>
          <a:srgbClr val="C3260C"/>
        </a:buClr>
        <a:buSzPct val="130000"/>
        <a:buFont typeface="Georgia"/>
        <a:buChar char=""/>
        <a:tabLst/>
        <a:defRPr sz="2200" b="0" i="0" u="none" strike="noStrike" cap="none" spc="0" baseline="0">
          <a:ln>
            <a:noFill/>
          </a:ln>
          <a:solidFill>
            <a:srgbClr val="404040"/>
          </a:solidFill>
          <a:uFillTx/>
          <a:latin typeface="Trebuchet MS"/>
          <a:ea typeface="Trebuchet MS"/>
          <a:cs typeface="Trebuchet MS"/>
          <a:sym typeface="Trebuchet MS"/>
        </a:defRPr>
      </a:lvl7pPr>
      <a:lvl8pPr marL="2864984" marR="0" indent="-286884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>
          <a:srgbClr val="C3260C"/>
        </a:buClr>
        <a:buSzPct val="130000"/>
        <a:buFont typeface="Georgia"/>
        <a:buChar char=""/>
        <a:tabLst/>
        <a:defRPr sz="2200" b="0" i="0" u="none" strike="noStrike" cap="none" spc="0" baseline="0">
          <a:ln>
            <a:noFill/>
          </a:ln>
          <a:solidFill>
            <a:srgbClr val="404040"/>
          </a:solidFill>
          <a:uFillTx/>
          <a:latin typeface="Trebuchet MS"/>
          <a:ea typeface="Trebuchet MS"/>
          <a:cs typeface="Trebuchet MS"/>
          <a:sym typeface="Trebuchet MS"/>
        </a:defRPr>
      </a:lvl8pPr>
      <a:lvl9pPr marL="3322184" marR="0" indent="-286884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>
          <a:srgbClr val="C3260C"/>
        </a:buClr>
        <a:buSzPct val="130000"/>
        <a:buFont typeface="Georgia"/>
        <a:buChar char=""/>
        <a:tabLst/>
        <a:defRPr sz="2200" b="0" i="0" u="none" strike="noStrike" cap="none" spc="0" baseline="0">
          <a:ln>
            <a:noFill/>
          </a:ln>
          <a:solidFill>
            <a:srgbClr val="404040"/>
          </a:solidFill>
          <a:uFillTx/>
          <a:latin typeface="Trebuchet MS"/>
          <a:ea typeface="Trebuchet MS"/>
          <a:cs typeface="Trebuchet MS"/>
          <a:sym typeface="Trebuchet MS"/>
        </a:defRPr>
      </a:lvl9pPr>
    </p:bodyStyle>
    <p:other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rebuchet MS"/>
        </a:defRPr>
      </a:lvl1pPr>
      <a:lvl2pPr marL="0" marR="0" indent="4572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rebuchet MS"/>
        </a:defRPr>
      </a:lvl2pPr>
      <a:lvl3pPr marL="0" marR="0" indent="9144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rebuchet MS"/>
        </a:defRPr>
      </a:lvl3pPr>
      <a:lvl4pPr marL="0" marR="0" indent="13716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rebuchet MS"/>
        </a:defRPr>
      </a:lvl4pPr>
      <a:lvl5pPr marL="0" marR="0" indent="18288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rebuchet MS"/>
        </a:defRPr>
      </a:lvl5pPr>
      <a:lvl6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rebuchet MS"/>
        </a:defRPr>
      </a:lvl6pPr>
      <a:lvl7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rebuchet MS"/>
        </a:defRPr>
      </a:lvl7pPr>
      <a:lvl8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rebuchet MS"/>
        </a:defRPr>
      </a:lvl8pPr>
      <a:lvl9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rebuchet M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customXml" Target="../ink/ink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>
            <a:spLocks noGrp="1"/>
          </p:cNvSpPr>
          <p:nvPr>
            <p:ph type="body" sz="quarter" idx="4294967295"/>
          </p:nvPr>
        </p:nvSpPr>
        <p:spPr>
          <a:xfrm>
            <a:off x="1835150" y="3716337"/>
            <a:ext cx="5184775" cy="930276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 algn="just">
              <a:lnSpc>
                <a:spcPct val="150000"/>
              </a:lnSpc>
              <a:spcBef>
                <a:spcPts val="700"/>
              </a:spcBef>
              <a:buClr>
                <a:srgbClr val="212745"/>
              </a:buClr>
              <a:buFont typeface="Wingdings"/>
              <a:buChar char="➢"/>
              <a:defRPr sz="3200">
                <a:solidFill>
                  <a:srgbClr val="21274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 6.5.1 </a:t>
            </a:r>
            <a:r>
              <a:rPr dirty="0" err="1">
                <a:latin typeface="楷体_GB2312"/>
                <a:ea typeface="楷体_GB2312"/>
                <a:cs typeface="楷体_GB2312"/>
                <a:sym typeface="楷体_GB2312"/>
              </a:rPr>
              <a:t>环的定义及性质</a:t>
            </a:r>
            <a:endParaRPr>
              <a:latin typeface="楷体_GB2312"/>
              <a:ea typeface="楷体_GB2312"/>
              <a:cs typeface="楷体_GB2312"/>
              <a:sym typeface="楷体_GB2312"/>
            </a:endParaRPr>
          </a:p>
        </p:txBody>
      </p:sp>
      <p:sp>
        <p:nvSpPr>
          <p:cNvPr id="62" name="Shape 62"/>
          <p:cNvSpPr>
            <a:spLocks noGrp="1"/>
          </p:cNvSpPr>
          <p:nvPr>
            <p:ph type="sldNum" sz="quarter" idx="2"/>
          </p:nvPr>
        </p:nvSpPr>
        <p:spPr>
          <a:xfrm>
            <a:off x="4627681" y="6220142"/>
            <a:ext cx="193438" cy="26924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1</a:t>
            </a:fld>
            <a:endParaRPr/>
          </a:p>
        </p:txBody>
      </p:sp>
      <p:pic>
        <p:nvPicPr>
          <p:cNvPr id="63" name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6950" y="1335087"/>
            <a:ext cx="4829175" cy="213995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>
            <a:spLocks noGrp="1"/>
          </p:cNvSpPr>
          <p:nvPr>
            <p:ph type="sldNum" sz="quarter" idx="2"/>
          </p:nvPr>
        </p:nvSpPr>
        <p:spPr>
          <a:xfrm>
            <a:off x="4583033" y="6220142"/>
            <a:ext cx="282734" cy="26924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10</a:t>
            </a:fld>
            <a:endParaRPr/>
          </a:p>
        </p:txBody>
      </p:sp>
      <p:pic>
        <p:nvPicPr>
          <p:cNvPr id="114" name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30162"/>
            <a:ext cx="7772400" cy="1360488"/>
          </a:xfrm>
          <a:prstGeom prst="rect">
            <a:avLst/>
          </a:prstGeom>
          <a:ln w="12700">
            <a:miter lim="400000"/>
          </a:ln>
        </p:spPr>
      </p:pic>
      <p:sp>
        <p:nvSpPr>
          <p:cNvPr id="115" name="Shape 115"/>
          <p:cNvSpPr>
            <a:spLocks noGrp="1"/>
          </p:cNvSpPr>
          <p:nvPr>
            <p:ph type="body" idx="4294967295"/>
          </p:nvPr>
        </p:nvSpPr>
        <p:spPr>
          <a:xfrm>
            <a:off x="107950" y="1027112"/>
            <a:ext cx="8893175" cy="5641976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34756" indent="-334756" algn="just" defTabSz="905255">
              <a:lnSpc>
                <a:spcPct val="110000"/>
              </a:lnSpc>
              <a:spcBef>
                <a:spcPts val="700"/>
              </a:spcBef>
              <a:buClr>
                <a:srgbClr val="212745"/>
              </a:buClr>
              <a:defRPr sz="3168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dirty="0">
                <a:latin typeface="楷体_GB2312"/>
                <a:ea typeface="楷体_GB2312"/>
                <a:cs typeface="楷体_GB2312"/>
                <a:sym typeface="楷体_GB2312"/>
              </a:rPr>
              <a:t>定义</a:t>
            </a:r>
            <a:r>
              <a:rPr dirty="0"/>
              <a:t>6.5.4</a:t>
            </a:r>
            <a:r>
              <a:rPr dirty="0">
                <a:solidFill>
                  <a:srgbClr val="212745"/>
                </a:solidFill>
              </a:rPr>
              <a:t> </a:t>
            </a:r>
            <a:r>
              <a:rPr dirty="0" err="1">
                <a:solidFill>
                  <a:srgbClr val="404040"/>
                </a:solidFill>
                <a:latin typeface="楷体_GB2312"/>
                <a:ea typeface="楷体_GB2312"/>
                <a:cs typeface="楷体_GB2312"/>
                <a:sym typeface="楷体_GB2312"/>
              </a:rPr>
              <a:t>若</a:t>
            </a:r>
            <a:r>
              <a:rPr dirty="0" err="1">
                <a:solidFill>
                  <a:srgbClr val="404040"/>
                </a:solidFill>
              </a:rPr>
              <a:t>R</a:t>
            </a:r>
            <a:r>
              <a:rPr dirty="0" err="1">
                <a:solidFill>
                  <a:srgbClr val="404040"/>
                </a:solidFill>
                <a:latin typeface="楷体_GB2312"/>
                <a:ea typeface="楷体_GB2312"/>
                <a:cs typeface="楷体_GB2312"/>
                <a:sym typeface="楷体_GB2312"/>
              </a:rPr>
              <a:t>是环，</a:t>
            </a:r>
            <a:r>
              <a:rPr dirty="0" err="1">
                <a:solidFill>
                  <a:srgbClr val="404040"/>
                </a:solidFill>
              </a:rPr>
              <a:t>S</a:t>
            </a:r>
            <a:r>
              <a:rPr dirty="0" err="1">
                <a:solidFill>
                  <a:srgbClr val="404040"/>
                </a:solidFill>
                <a:latin typeface="楷体_GB2312"/>
                <a:ea typeface="楷体_GB2312"/>
                <a:cs typeface="楷体_GB2312"/>
                <a:sym typeface="楷体_GB2312"/>
              </a:rPr>
              <a:t>是</a:t>
            </a:r>
            <a:r>
              <a:rPr dirty="0" err="1">
                <a:solidFill>
                  <a:srgbClr val="404040"/>
                </a:solidFill>
              </a:rPr>
              <a:t>R</a:t>
            </a:r>
            <a:r>
              <a:rPr dirty="0" err="1">
                <a:solidFill>
                  <a:srgbClr val="404040"/>
                </a:solidFill>
                <a:latin typeface="楷体_GB2312"/>
                <a:ea typeface="楷体_GB2312"/>
                <a:cs typeface="楷体_GB2312"/>
                <a:sym typeface="楷体_GB2312"/>
              </a:rPr>
              <a:t>的非空子集，若</a:t>
            </a:r>
            <a:r>
              <a:rPr dirty="0" err="1">
                <a:solidFill>
                  <a:srgbClr val="404040"/>
                </a:solidFill>
              </a:rPr>
              <a:t>S</a:t>
            </a:r>
            <a:r>
              <a:rPr dirty="0" err="1">
                <a:solidFill>
                  <a:srgbClr val="404040"/>
                </a:solidFill>
                <a:latin typeface="楷体_GB2312"/>
                <a:ea typeface="楷体_GB2312"/>
                <a:cs typeface="楷体_GB2312"/>
                <a:sym typeface="楷体_GB2312"/>
              </a:rPr>
              <a:t>在</a:t>
            </a:r>
            <a:r>
              <a:rPr dirty="0" err="1">
                <a:solidFill>
                  <a:srgbClr val="404040"/>
                </a:solidFill>
              </a:rPr>
              <a:t>R</a:t>
            </a:r>
            <a:r>
              <a:rPr dirty="0" err="1">
                <a:solidFill>
                  <a:srgbClr val="404040"/>
                </a:solidFill>
                <a:latin typeface="楷体_GB2312"/>
                <a:ea typeface="楷体_GB2312"/>
                <a:cs typeface="楷体_GB2312"/>
                <a:sym typeface="楷体_GB2312"/>
              </a:rPr>
              <a:t>的加法和乘法下仍是环，则称</a:t>
            </a:r>
            <a:r>
              <a:rPr dirty="0" err="1">
                <a:solidFill>
                  <a:srgbClr val="404040"/>
                </a:solidFill>
              </a:rPr>
              <a:t>S</a:t>
            </a:r>
            <a:r>
              <a:rPr dirty="0" err="1">
                <a:solidFill>
                  <a:srgbClr val="404040"/>
                </a:solidFill>
                <a:latin typeface="楷体_GB2312"/>
                <a:ea typeface="楷体_GB2312"/>
                <a:cs typeface="楷体_GB2312"/>
                <a:sym typeface="楷体_GB2312"/>
              </a:rPr>
              <a:t>是</a:t>
            </a:r>
            <a:r>
              <a:rPr dirty="0" err="1">
                <a:solidFill>
                  <a:srgbClr val="404040"/>
                </a:solidFill>
              </a:rPr>
              <a:t>R</a:t>
            </a:r>
            <a:r>
              <a:rPr dirty="0" err="1">
                <a:solidFill>
                  <a:srgbClr val="404040"/>
                </a:solidFill>
                <a:latin typeface="楷体_GB2312"/>
                <a:ea typeface="楷体_GB2312"/>
                <a:cs typeface="楷体_GB2312"/>
                <a:sym typeface="楷体_GB2312"/>
              </a:rPr>
              <a:t>的子环</a:t>
            </a:r>
            <a:r>
              <a:rPr dirty="0">
                <a:solidFill>
                  <a:srgbClr val="404040"/>
                </a:solidFill>
                <a:latin typeface="楷体_GB2312"/>
                <a:ea typeface="楷体_GB2312"/>
                <a:cs typeface="楷体_GB2312"/>
                <a:sym typeface="楷体_GB2312"/>
              </a:rPr>
              <a:t>。</a:t>
            </a:r>
          </a:p>
          <a:p>
            <a:pPr marL="334756" indent="-334756" algn="just" defTabSz="905255">
              <a:lnSpc>
                <a:spcPct val="110000"/>
              </a:lnSpc>
              <a:spcBef>
                <a:spcPts val="700"/>
              </a:spcBef>
              <a:buClr>
                <a:srgbClr val="212745"/>
              </a:buClr>
              <a:defRPr sz="3168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dirty="0" err="1">
                <a:latin typeface="楷体_GB2312"/>
                <a:ea typeface="楷体_GB2312"/>
                <a:cs typeface="楷体_GB2312"/>
                <a:sym typeface="楷体_GB2312"/>
              </a:rPr>
              <a:t>结论：</a:t>
            </a:r>
            <a:r>
              <a:rPr dirty="0" err="1">
                <a:solidFill>
                  <a:srgbClr val="404040"/>
                </a:solidFill>
              </a:rPr>
              <a:t>R</a:t>
            </a:r>
            <a:r>
              <a:rPr dirty="0" err="1">
                <a:solidFill>
                  <a:srgbClr val="404040"/>
                </a:solidFill>
                <a:latin typeface="楷体_GB2312"/>
                <a:ea typeface="楷体_GB2312"/>
                <a:cs typeface="楷体_GB2312"/>
                <a:sym typeface="楷体_GB2312"/>
              </a:rPr>
              <a:t>本身以及</a:t>
            </a:r>
            <a:r>
              <a:rPr dirty="0">
                <a:solidFill>
                  <a:srgbClr val="404040"/>
                </a:solidFill>
              </a:rPr>
              <a:t>{0}</a:t>
            </a:r>
            <a:r>
              <a:rPr dirty="0" err="1">
                <a:solidFill>
                  <a:srgbClr val="404040"/>
                </a:solidFill>
                <a:latin typeface="楷体_GB2312"/>
                <a:ea typeface="楷体_GB2312"/>
                <a:cs typeface="楷体_GB2312"/>
                <a:sym typeface="楷体_GB2312"/>
              </a:rPr>
              <a:t>是</a:t>
            </a:r>
            <a:r>
              <a:rPr dirty="0" err="1">
                <a:solidFill>
                  <a:srgbClr val="404040"/>
                </a:solidFill>
              </a:rPr>
              <a:t>R</a:t>
            </a:r>
            <a:r>
              <a:rPr dirty="0" err="1">
                <a:solidFill>
                  <a:srgbClr val="404040"/>
                </a:solidFill>
                <a:latin typeface="楷体_GB2312"/>
                <a:ea typeface="楷体_GB2312"/>
                <a:cs typeface="楷体_GB2312"/>
                <a:sym typeface="楷体_GB2312"/>
              </a:rPr>
              <a:t>的两个平凡子环</a:t>
            </a:r>
            <a:r>
              <a:rPr dirty="0">
                <a:solidFill>
                  <a:srgbClr val="404040"/>
                </a:solidFill>
                <a:latin typeface="楷体_GB2312"/>
                <a:ea typeface="楷体_GB2312"/>
                <a:cs typeface="楷体_GB2312"/>
                <a:sym typeface="楷体_GB2312"/>
              </a:rPr>
              <a:t>。</a:t>
            </a:r>
          </a:p>
          <a:p>
            <a:pPr marL="334756" indent="-334756" algn="just" defTabSz="905255">
              <a:lnSpc>
                <a:spcPct val="110000"/>
              </a:lnSpc>
              <a:spcBef>
                <a:spcPts val="700"/>
              </a:spcBef>
              <a:buClr>
                <a:srgbClr val="212745"/>
              </a:buClr>
              <a:defRPr sz="3168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dirty="0">
                <a:latin typeface="楷体_GB2312"/>
                <a:ea typeface="楷体_GB2312"/>
                <a:cs typeface="楷体_GB2312"/>
                <a:sym typeface="楷体_GB2312"/>
              </a:rPr>
              <a:t>定理</a:t>
            </a:r>
            <a:r>
              <a:rPr dirty="0"/>
              <a:t>6.5.1</a:t>
            </a:r>
            <a:r>
              <a:rPr dirty="0">
                <a:solidFill>
                  <a:srgbClr val="212745"/>
                </a:solidFill>
              </a:rPr>
              <a:t> </a:t>
            </a:r>
            <a:r>
              <a:rPr dirty="0" err="1">
                <a:solidFill>
                  <a:srgbClr val="404040"/>
                </a:solidFill>
                <a:latin typeface="楷体_GB2312"/>
                <a:ea typeface="楷体_GB2312"/>
                <a:cs typeface="楷体_GB2312"/>
                <a:sym typeface="楷体_GB2312"/>
              </a:rPr>
              <a:t>环</a:t>
            </a:r>
            <a:r>
              <a:rPr dirty="0" err="1">
                <a:solidFill>
                  <a:srgbClr val="404040"/>
                </a:solidFill>
              </a:rPr>
              <a:t>R</a:t>
            </a:r>
            <a:r>
              <a:rPr dirty="0" err="1">
                <a:solidFill>
                  <a:srgbClr val="404040"/>
                </a:solidFill>
                <a:latin typeface="楷体_GB2312"/>
                <a:ea typeface="楷体_GB2312"/>
                <a:cs typeface="楷体_GB2312"/>
                <a:sym typeface="楷体_GB2312"/>
              </a:rPr>
              <a:t>的子集</a:t>
            </a:r>
            <a:r>
              <a:rPr dirty="0" err="1">
                <a:solidFill>
                  <a:srgbClr val="404040"/>
                </a:solidFill>
              </a:rPr>
              <a:t>S</a:t>
            </a:r>
            <a:r>
              <a:rPr dirty="0" err="1">
                <a:solidFill>
                  <a:srgbClr val="404040"/>
                </a:solidFill>
                <a:latin typeface="楷体_GB2312"/>
                <a:ea typeface="楷体_GB2312"/>
                <a:cs typeface="楷体_GB2312"/>
                <a:sym typeface="楷体_GB2312"/>
              </a:rPr>
              <a:t>作成子环必要而且只要</a:t>
            </a:r>
            <a:r>
              <a:rPr dirty="0">
                <a:solidFill>
                  <a:srgbClr val="404040"/>
                </a:solidFill>
                <a:latin typeface="楷体_GB2312"/>
                <a:ea typeface="楷体_GB2312"/>
                <a:cs typeface="楷体_GB2312"/>
                <a:sym typeface="楷体_GB2312"/>
              </a:rPr>
              <a:t>，</a:t>
            </a:r>
          </a:p>
          <a:p>
            <a:pPr marL="334756" indent="-334756" algn="just" defTabSz="905255">
              <a:lnSpc>
                <a:spcPct val="110000"/>
              </a:lnSpc>
              <a:spcBef>
                <a:spcPts val="700"/>
              </a:spcBef>
              <a:buSzTx/>
              <a:buNone/>
              <a:defRPr sz="3168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	1) </a:t>
            </a:r>
            <a:r>
              <a:rPr dirty="0" err="1"/>
              <a:t>S</a:t>
            </a:r>
            <a:r>
              <a:rPr dirty="0" err="1">
                <a:latin typeface="楷体_GB2312"/>
                <a:ea typeface="楷体_GB2312"/>
                <a:cs typeface="楷体_GB2312"/>
                <a:sym typeface="楷体_GB2312"/>
              </a:rPr>
              <a:t>非空</a:t>
            </a:r>
            <a:r>
              <a:rPr dirty="0">
                <a:latin typeface="楷体_GB2312"/>
                <a:ea typeface="楷体_GB2312"/>
                <a:cs typeface="楷体_GB2312"/>
                <a:sym typeface="楷体_GB2312"/>
              </a:rPr>
              <a:t>；</a:t>
            </a:r>
          </a:p>
          <a:p>
            <a:pPr marL="334756" indent="-334756" algn="just" defTabSz="905255">
              <a:lnSpc>
                <a:spcPct val="110000"/>
              </a:lnSpc>
              <a:spcBef>
                <a:spcPts val="700"/>
              </a:spcBef>
              <a:buSzTx/>
              <a:buNone/>
              <a:defRPr sz="3168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	2) </a:t>
            </a:r>
            <a:r>
              <a:rPr dirty="0" err="1">
                <a:latin typeface="楷体_GB2312"/>
                <a:ea typeface="楷体_GB2312"/>
                <a:cs typeface="楷体_GB2312"/>
                <a:sym typeface="楷体_GB2312"/>
              </a:rPr>
              <a:t>若</a:t>
            </a:r>
            <a:r>
              <a:rPr dirty="0" err="1"/>
              <a:t>a∈S</a:t>
            </a:r>
            <a:r>
              <a:rPr dirty="0" err="1">
                <a:latin typeface="楷体_GB2312"/>
                <a:ea typeface="楷体_GB2312"/>
                <a:cs typeface="楷体_GB2312"/>
                <a:sym typeface="楷体_GB2312"/>
              </a:rPr>
              <a:t>，</a:t>
            </a:r>
            <a:r>
              <a:rPr dirty="0" err="1"/>
              <a:t>b∈S</a:t>
            </a:r>
            <a:r>
              <a:rPr dirty="0" err="1">
                <a:latin typeface="楷体_GB2312"/>
                <a:ea typeface="楷体_GB2312"/>
                <a:cs typeface="楷体_GB2312"/>
                <a:sym typeface="楷体_GB2312"/>
              </a:rPr>
              <a:t>，则</a:t>
            </a:r>
            <a:r>
              <a:rPr dirty="0" err="1"/>
              <a:t>a-b∈S</a:t>
            </a:r>
            <a:r>
              <a:rPr dirty="0"/>
              <a:t>;</a:t>
            </a:r>
          </a:p>
          <a:p>
            <a:pPr marL="334756" indent="-334756" defTabSz="905255">
              <a:lnSpc>
                <a:spcPct val="110000"/>
              </a:lnSpc>
              <a:spcBef>
                <a:spcPts val="700"/>
              </a:spcBef>
              <a:buSzTx/>
              <a:buNone/>
              <a:defRPr sz="3168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	3) </a:t>
            </a:r>
            <a:r>
              <a:rPr dirty="0" err="1">
                <a:latin typeface="楷体_GB2312"/>
                <a:ea typeface="楷体_GB2312"/>
                <a:cs typeface="楷体_GB2312"/>
                <a:sym typeface="楷体_GB2312"/>
              </a:rPr>
              <a:t>若</a:t>
            </a:r>
            <a:r>
              <a:rPr dirty="0" err="1"/>
              <a:t>a</a:t>
            </a:r>
            <a:r>
              <a:rPr dirty="0" err="1">
                <a:latin typeface="宋体"/>
                <a:ea typeface="宋体"/>
                <a:cs typeface="宋体"/>
                <a:sym typeface="宋体"/>
              </a:rPr>
              <a:t>∈</a:t>
            </a:r>
            <a:r>
              <a:rPr dirty="0" err="1"/>
              <a:t>S</a:t>
            </a:r>
            <a:r>
              <a:rPr dirty="0" err="1">
                <a:latin typeface="楷体_GB2312"/>
                <a:ea typeface="楷体_GB2312"/>
                <a:cs typeface="楷体_GB2312"/>
                <a:sym typeface="楷体_GB2312"/>
              </a:rPr>
              <a:t>，</a:t>
            </a:r>
            <a:r>
              <a:rPr dirty="0" err="1"/>
              <a:t>b</a:t>
            </a:r>
            <a:r>
              <a:rPr dirty="0" err="1">
                <a:latin typeface="宋体"/>
                <a:ea typeface="宋体"/>
                <a:cs typeface="宋体"/>
                <a:sym typeface="宋体"/>
              </a:rPr>
              <a:t>∈</a:t>
            </a:r>
            <a:r>
              <a:rPr dirty="0" err="1"/>
              <a:t>S</a:t>
            </a:r>
            <a:r>
              <a:rPr dirty="0" err="1">
                <a:latin typeface="楷体_GB2312"/>
                <a:ea typeface="楷体_GB2312"/>
                <a:cs typeface="楷体_GB2312"/>
                <a:sym typeface="楷体_GB2312"/>
              </a:rPr>
              <a:t>，则</a:t>
            </a:r>
            <a:r>
              <a:rPr dirty="0" err="1"/>
              <a:t>ab</a:t>
            </a:r>
            <a:r>
              <a:rPr dirty="0" err="1">
                <a:latin typeface="宋体"/>
                <a:ea typeface="宋体"/>
                <a:cs typeface="宋体"/>
                <a:sym typeface="宋体"/>
              </a:rPr>
              <a:t>∈</a:t>
            </a:r>
            <a:r>
              <a:rPr dirty="0" err="1"/>
              <a:t>S</a:t>
            </a:r>
            <a:r>
              <a:rPr dirty="0">
                <a:latin typeface="楷体_GB2312"/>
                <a:ea typeface="楷体_GB2312"/>
                <a:cs typeface="楷体_GB2312"/>
                <a:sym typeface="楷体_GB2312"/>
              </a:rPr>
              <a:t>。</a:t>
            </a:r>
            <a:r>
              <a:rPr dirty="0"/>
              <a:t>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 thruBlk="1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1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1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" grpId="1" build="p" bldLvl="5" animBg="1" advAuto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/>
          </p:cNvSpPr>
          <p:nvPr>
            <p:ph type="sldNum" sz="quarter" idx="2"/>
          </p:nvPr>
        </p:nvSpPr>
        <p:spPr>
          <a:xfrm>
            <a:off x="4583033" y="6220142"/>
            <a:ext cx="282734" cy="26924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11</a:t>
            </a:fld>
            <a:endParaRPr/>
          </a:p>
        </p:txBody>
      </p:sp>
      <p:pic>
        <p:nvPicPr>
          <p:cNvPr id="118" name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187" y="323850"/>
            <a:ext cx="7778751" cy="1358900"/>
          </a:xfrm>
          <a:prstGeom prst="rect">
            <a:avLst/>
          </a:prstGeom>
          <a:ln w="12700">
            <a:miter lim="400000"/>
          </a:ln>
        </p:spPr>
      </p:pic>
      <p:sp>
        <p:nvSpPr>
          <p:cNvPr id="119" name="Shape 119"/>
          <p:cNvSpPr>
            <a:spLocks noGrp="1"/>
          </p:cNvSpPr>
          <p:nvPr>
            <p:ph type="body" idx="4294967295"/>
          </p:nvPr>
        </p:nvSpPr>
        <p:spPr>
          <a:xfrm>
            <a:off x="34925" y="1557337"/>
            <a:ext cx="9036050" cy="439261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423862" indent="-423862">
              <a:lnSpc>
                <a:spcPct val="145000"/>
              </a:lnSpc>
              <a:spcBef>
                <a:spcPts val="700"/>
              </a:spcBef>
              <a:buClr>
                <a:srgbClr val="212745"/>
              </a:buClr>
              <a:defRPr sz="3200">
                <a:latin typeface="Arial"/>
                <a:ea typeface="Arial"/>
                <a:cs typeface="Arial"/>
                <a:sym typeface="Arial"/>
              </a:defRPr>
            </a:pPr>
            <a:r>
              <a:rPr dirty="0" err="1">
                <a:latin typeface="楷体_GB2312"/>
                <a:ea typeface="楷体_GB2312"/>
                <a:cs typeface="楷体_GB2312"/>
                <a:sym typeface="楷体_GB2312"/>
              </a:rPr>
              <a:t>对于环来说，若大环有壹，子环未必有壹</a:t>
            </a:r>
            <a:r>
              <a:rPr dirty="0">
                <a:latin typeface="楷体_GB2312"/>
                <a:ea typeface="楷体_GB2312"/>
                <a:cs typeface="楷体_GB2312"/>
                <a:sym typeface="楷体_GB2312"/>
              </a:rPr>
              <a:t>。</a:t>
            </a:r>
          </a:p>
          <a:p>
            <a:pPr marL="423862" indent="-423862">
              <a:lnSpc>
                <a:spcPct val="145000"/>
              </a:lnSpc>
              <a:spcBef>
                <a:spcPts val="700"/>
              </a:spcBef>
              <a:buClr>
                <a:srgbClr val="212745"/>
              </a:buClr>
              <a:defRPr sz="32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dirty="0">
                <a:latin typeface="楷体_GB2312"/>
                <a:ea typeface="楷体_GB2312"/>
                <a:cs typeface="楷体_GB2312"/>
                <a:sym typeface="楷体_GB2312"/>
              </a:rPr>
              <a:t>例如：</a:t>
            </a:r>
            <a:r>
              <a:rPr dirty="0">
                <a:solidFill>
                  <a:srgbClr val="404040"/>
                </a:solidFill>
                <a:latin typeface="楷体_GB2312"/>
                <a:ea typeface="楷体_GB2312"/>
                <a:cs typeface="楷体_GB2312"/>
                <a:sym typeface="楷体_GB2312"/>
              </a:rPr>
              <a:t>整数环含</a:t>
            </a:r>
            <a:r>
              <a:rPr dirty="0">
                <a:solidFill>
                  <a:srgbClr val="404040"/>
                </a:solidFill>
              </a:rPr>
              <a:t>1</a:t>
            </a:r>
            <a:r>
              <a:rPr dirty="0">
                <a:solidFill>
                  <a:srgbClr val="404040"/>
                </a:solidFill>
                <a:latin typeface="楷体_GB2312"/>
                <a:ea typeface="楷体_GB2312"/>
                <a:cs typeface="楷体_GB2312"/>
                <a:sym typeface="楷体_GB2312"/>
              </a:rPr>
              <a:t>，但其子环偶数环不含</a:t>
            </a:r>
            <a:r>
              <a:rPr dirty="0">
                <a:solidFill>
                  <a:srgbClr val="404040"/>
                </a:solidFill>
              </a:rPr>
              <a:t>1</a:t>
            </a:r>
            <a:r>
              <a:rPr dirty="0">
                <a:solidFill>
                  <a:srgbClr val="404040"/>
                </a:solidFill>
                <a:latin typeface="楷体_GB2312"/>
                <a:ea typeface="楷体_GB2312"/>
                <a:cs typeface="楷体_GB2312"/>
                <a:sym typeface="楷体_GB2312"/>
              </a:rPr>
              <a:t>。</a:t>
            </a:r>
          </a:p>
          <a:p>
            <a:pPr marL="423862" indent="-423862">
              <a:lnSpc>
                <a:spcPct val="145000"/>
              </a:lnSpc>
              <a:spcBef>
                <a:spcPts val="400"/>
              </a:spcBef>
              <a:buClr>
                <a:srgbClr val="212745"/>
              </a:buClr>
              <a:defRPr sz="3200">
                <a:latin typeface="Arial"/>
                <a:ea typeface="Arial"/>
                <a:cs typeface="Arial"/>
                <a:sym typeface="Arial"/>
              </a:defRPr>
            </a:pPr>
            <a:endParaRPr dirty="0">
              <a:solidFill>
                <a:srgbClr val="404040"/>
              </a:solidFill>
              <a:latin typeface="楷体_GB2312"/>
              <a:ea typeface="楷体_GB2312"/>
              <a:cs typeface="楷体_GB2312"/>
              <a:sym typeface="楷体_GB2312"/>
            </a:endParaRPr>
          </a:p>
          <a:p>
            <a:pPr marL="423862" indent="-423862">
              <a:lnSpc>
                <a:spcPct val="145000"/>
              </a:lnSpc>
              <a:spcBef>
                <a:spcPts val="700"/>
              </a:spcBef>
              <a:buClr>
                <a:srgbClr val="212745"/>
              </a:buClr>
              <a:defRPr sz="3200">
                <a:latin typeface="Arial"/>
                <a:ea typeface="Arial"/>
                <a:cs typeface="Arial"/>
                <a:sym typeface="Arial"/>
              </a:defRPr>
            </a:pPr>
            <a:r>
              <a:rPr dirty="0" err="1">
                <a:latin typeface="楷体_GB2312"/>
                <a:ea typeface="楷体_GB2312"/>
                <a:cs typeface="楷体_GB2312"/>
                <a:sym typeface="楷体_GB2312"/>
              </a:rPr>
              <a:t>即使子环有壹，其壹未必与大环的壹一致</a:t>
            </a:r>
            <a:r>
              <a:rPr dirty="0">
                <a:latin typeface="楷体_GB2312"/>
                <a:ea typeface="楷体_GB2312"/>
                <a:cs typeface="楷体_GB2312"/>
                <a:sym typeface="楷体_GB2312"/>
              </a:rPr>
              <a:t>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 thruBlk="1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1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9" grpId="1" build="p" animBg="1" advAuto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>
            <a:spLocks noGrp="1"/>
          </p:cNvSpPr>
          <p:nvPr>
            <p:ph type="sldNum" sz="quarter" idx="2"/>
          </p:nvPr>
        </p:nvSpPr>
        <p:spPr>
          <a:xfrm>
            <a:off x="4583033" y="6220142"/>
            <a:ext cx="282734" cy="26924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12</a:t>
            </a:fld>
            <a:endParaRPr/>
          </a:p>
        </p:txBody>
      </p:sp>
      <p:pic>
        <p:nvPicPr>
          <p:cNvPr id="124" name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76212"/>
            <a:ext cx="7772400" cy="1360488"/>
          </a:xfrm>
          <a:prstGeom prst="rect">
            <a:avLst/>
          </a:prstGeom>
          <a:ln w="12700">
            <a:miter lim="400000"/>
          </a:ln>
        </p:spPr>
      </p:pic>
      <p:sp>
        <p:nvSpPr>
          <p:cNvPr id="125" name="Shape 125"/>
          <p:cNvSpPr>
            <a:spLocks noGrp="1"/>
          </p:cNvSpPr>
          <p:nvPr>
            <p:ph type="body" idx="4294967295"/>
          </p:nvPr>
        </p:nvSpPr>
        <p:spPr>
          <a:xfrm>
            <a:off x="71437" y="1125537"/>
            <a:ext cx="8964613" cy="388778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77237" indent="-377237" algn="just" defTabSz="813816">
              <a:lnSpc>
                <a:spcPct val="115000"/>
              </a:lnSpc>
              <a:spcBef>
                <a:spcPts val="600"/>
              </a:spcBef>
              <a:buClr>
                <a:srgbClr val="212745"/>
              </a:buClr>
              <a:defRPr sz="2848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dirty="0">
                <a:latin typeface="楷体_GB2312"/>
                <a:ea typeface="楷体_GB2312"/>
                <a:cs typeface="楷体_GB2312"/>
                <a:sym typeface="楷体_GB2312"/>
              </a:rPr>
              <a:t>定义</a:t>
            </a:r>
            <a:r>
              <a:rPr dirty="0"/>
              <a:t>6.5.5</a:t>
            </a:r>
            <a:r>
              <a:rPr dirty="0">
                <a:solidFill>
                  <a:srgbClr val="212745"/>
                </a:solidFill>
              </a:rPr>
              <a:t> </a:t>
            </a:r>
            <a:r>
              <a:rPr dirty="0">
                <a:solidFill>
                  <a:srgbClr val="404040"/>
                </a:solidFill>
                <a:latin typeface="楷体_GB2312"/>
                <a:ea typeface="楷体_GB2312"/>
                <a:cs typeface="楷体_GB2312"/>
                <a:sym typeface="楷体_GB2312"/>
              </a:rPr>
              <a:t>若</a:t>
            </a:r>
            <a:r>
              <a:rPr dirty="0">
                <a:solidFill>
                  <a:srgbClr val="404040"/>
                </a:solidFill>
              </a:rPr>
              <a:t>R</a:t>
            </a:r>
            <a:r>
              <a:rPr dirty="0">
                <a:solidFill>
                  <a:srgbClr val="404040"/>
                </a:solidFill>
                <a:latin typeface="楷体_GB2312"/>
                <a:ea typeface="楷体_GB2312"/>
                <a:cs typeface="楷体_GB2312"/>
                <a:sym typeface="楷体_GB2312"/>
              </a:rPr>
              <a:t>是环，</a:t>
            </a:r>
            <a:r>
              <a:rPr dirty="0">
                <a:solidFill>
                  <a:srgbClr val="404040"/>
                </a:solidFill>
              </a:rPr>
              <a:t>a,b∈R</a:t>
            </a:r>
            <a:r>
              <a:rPr dirty="0">
                <a:solidFill>
                  <a:srgbClr val="404040"/>
                </a:solidFill>
                <a:latin typeface="楷体_GB2312"/>
                <a:ea typeface="楷体_GB2312"/>
                <a:cs typeface="楷体_GB2312"/>
                <a:sym typeface="楷体_GB2312"/>
              </a:rPr>
              <a:t>，如果</a:t>
            </a:r>
            <a:r>
              <a:rPr dirty="0">
                <a:solidFill>
                  <a:srgbClr val="404040"/>
                </a:solidFill>
              </a:rPr>
              <a:t>a≠0</a:t>
            </a:r>
            <a:r>
              <a:rPr dirty="0">
                <a:solidFill>
                  <a:srgbClr val="404040"/>
                </a:solidFill>
                <a:latin typeface="楷体_GB2312"/>
                <a:ea typeface="楷体_GB2312"/>
                <a:cs typeface="楷体_GB2312"/>
                <a:sym typeface="楷体_GB2312"/>
              </a:rPr>
              <a:t>，</a:t>
            </a:r>
            <a:r>
              <a:rPr dirty="0">
                <a:solidFill>
                  <a:srgbClr val="404040"/>
                </a:solidFill>
              </a:rPr>
              <a:t>b≠0</a:t>
            </a:r>
            <a:r>
              <a:rPr dirty="0">
                <a:solidFill>
                  <a:srgbClr val="404040"/>
                </a:solidFill>
                <a:latin typeface="楷体_GB2312"/>
                <a:ea typeface="楷体_GB2312"/>
                <a:cs typeface="楷体_GB2312"/>
                <a:sym typeface="楷体_GB2312"/>
              </a:rPr>
              <a:t>，但</a:t>
            </a:r>
            <a:r>
              <a:rPr dirty="0">
                <a:solidFill>
                  <a:srgbClr val="404040"/>
                </a:solidFill>
              </a:rPr>
              <a:t>ab=0</a:t>
            </a:r>
            <a:r>
              <a:rPr dirty="0">
                <a:solidFill>
                  <a:srgbClr val="404040"/>
                </a:solidFill>
                <a:latin typeface="楷体_GB2312"/>
                <a:ea typeface="楷体_GB2312"/>
                <a:cs typeface="楷体_GB2312"/>
                <a:sym typeface="楷体_GB2312"/>
              </a:rPr>
              <a:t>，则称</a:t>
            </a:r>
            <a:r>
              <a:rPr dirty="0">
                <a:solidFill>
                  <a:srgbClr val="404040"/>
                </a:solidFill>
              </a:rPr>
              <a:t>a,b</a:t>
            </a:r>
            <a:r>
              <a:rPr dirty="0">
                <a:solidFill>
                  <a:srgbClr val="404040"/>
                </a:solidFill>
                <a:latin typeface="楷体_GB2312"/>
                <a:ea typeface="楷体_GB2312"/>
                <a:cs typeface="楷体_GB2312"/>
                <a:sym typeface="楷体_GB2312"/>
              </a:rPr>
              <a:t>为</a:t>
            </a:r>
            <a:r>
              <a:rPr dirty="0">
                <a:latin typeface="楷体_GB2312"/>
                <a:ea typeface="楷体_GB2312"/>
                <a:cs typeface="楷体_GB2312"/>
                <a:sym typeface="楷体_GB2312"/>
              </a:rPr>
              <a:t>零因子</a:t>
            </a:r>
            <a:r>
              <a:rPr dirty="0">
                <a:solidFill>
                  <a:srgbClr val="404040"/>
                </a:solidFill>
                <a:latin typeface="楷体_GB2312"/>
                <a:ea typeface="楷体_GB2312"/>
                <a:cs typeface="楷体_GB2312"/>
                <a:sym typeface="楷体_GB2312"/>
              </a:rPr>
              <a:t>。如果</a:t>
            </a:r>
            <a:r>
              <a:rPr dirty="0">
                <a:solidFill>
                  <a:srgbClr val="404040"/>
                </a:solidFill>
              </a:rPr>
              <a:t>R</a:t>
            </a:r>
            <a:r>
              <a:rPr dirty="0">
                <a:solidFill>
                  <a:srgbClr val="404040"/>
                </a:solidFill>
                <a:latin typeface="楷体_GB2312"/>
                <a:ea typeface="楷体_GB2312"/>
                <a:cs typeface="楷体_GB2312"/>
                <a:sym typeface="楷体_GB2312"/>
              </a:rPr>
              <a:t>没有这样的元素，则说</a:t>
            </a:r>
            <a:r>
              <a:rPr dirty="0">
                <a:solidFill>
                  <a:srgbClr val="404040"/>
                </a:solidFill>
              </a:rPr>
              <a:t>R</a:t>
            </a:r>
            <a:r>
              <a:rPr dirty="0">
                <a:solidFill>
                  <a:srgbClr val="404040"/>
                </a:solidFill>
                <a:latin typeface="楷体_GB2312"/>
                <a:ea typeface="楷体_GB2312"/>
                <a:cs typeface="楷体_GB2312"/>
                <a:sym typeface="楷体_GB2312"/>
              </a:rPr>
              <a:t>无零因子。</a:t>
            </a:r>
          </a:p>
          <a:p>
            <a:pPr marL="377237" indent="-377237" algn="just" defTabSz="813816">
              <a:lnSpc>
                <a:spcPct val="115000"/>
              </a:lnSpc>
              <a:spcBef>
                <a:spcPts val="600"/>
              </a:spcBef>
              <a:buSzTx/>
              <a:buNone/>
              <a:defRPr sz="2848">
                <a:latin typeface="Arial"/>
                <a:ea typeface="Arial"/>
                <a:cs typeface="Arial"/>
                <a:sym typeface="Arial"/>
              </a:defRPr>
            </a:pPr>
            <a:r>
              <a:rPr dirty="0">
                <a:latin typeface="楷体_GB2312"/>
                <a:ea typeface="楷体_GB2312"/>
                <a:cs typeface="楷体_GB2312"/>
                <a:sym typeface="楷体_GB2312"/>
              </a:rPr>
              <a:t>	</a:t>
            </a:r>
            <a:r>
              <a:rPr dirty="0" err="1">
                <a:latin typeface="楷体_GB2312"/>
                <a:ea typeface="楷体_GB2312"/>
                <a:cs typeface="楷体_GB2312"/>
                <a:sym typeface="楷体_GB2312"/>
              </a:rPr>
              <a:t>无零因子的环称为</a:t>
            </a:r>
            <a:r>
              <a:rPr dirty="0" err="1">
                <a:solidFill>
                  <a:schemeClr val="accent1"/>
                </a:solidFill>
                <a:latin typeface="楷体_GB2312"/>
                <a:ea typeface="楷体_GB2312"/>
                <a:cs typeface="楷体_GB2312"/>
                <a:sym typeface="楷体_GB2312"/>
              </a:rPr>
              <a:t>消去环</a:t>
            </a:r>
            <a:r>
              <a:rPr dirty="0">
                <a:latin typeface="楷体_GB2312"/>
                <a:ea typeface="楷体_GB2312"/>
                <a:cs typeface="楷体_GB2312"/>
                <a:sym typeface="楷体_GB2312"/>
              </a:rPr>
              <a:t>。</a:t>
            </a:r>
          </a:p>
          <a:p>
            <a:pPr marL="377237" indent="-377237" algn="just" defTabSz="813816">
              <a:lnSpc>
                <a:spcPct val="115000"/>
              </a:lnSpc>
              <a:spcBef>
                <a:spcPts val="600"/>
              </a:spcBef>
              <a:buClr>
                <a:srgbClr val="212745"/>
              </a:buClr>
              <a:defRPr sz="2848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dirty="0" err="1">
                <a:latin typeface="楷体_GB2312"/>
                <a:ea typeface="楷体_GB2312"/>
                <a:cs typeface="楷体_GB2312"/>
                <a:sym typeface="楷体_GB2312"/>
              </a:rPr>
              <a:t>例：</a:t>
            </a:r>
            <a:r>
              <a:rPr dirty="0" err="1">
                <a:solidFill>
                  <a:srgbClr val="404040"/>
                </a:solidFill>
                <a:latin typeface="楷体_GB2312"/>
                <a:ea typeface="楷体_GB2312"/>
                <a:cs typeface="楷体_GB2312"/>
                <a:sym typeface="楷体_GB2312"/>
              </a:rPr>
              <a:t>整数环是消去环</a:t>
            </a:r>
            <a:r>
              <a:rPr dirty="0">
                <a:solidFill>
                  <a:srgbClr val="404040"/>
                </a:solidFill>
                <a:latin typeface="楷体_GB2312"/>
                <a:ea typeface="楷体_GB2312"/>
                <a:cs typeface="楷体_GB2312"/>
                <a:sym typeface="楷体_GB2312"/>
              </a:rPr>
              <a:t>。</a:t>
            </a:r>
          </a:p>
          <a:p>
            <a:pPr marL="377237" indent="-377237" algn="just" defTabSz="813816">
              <a:lnSpc>
                <a:spcPct val="115000"/>
              </a:lnSpc>
              <a:spcBef>
                <a:spcPts val="600"/>
              </a:spcBef>
              <a:buSzTx/>
              <a:buNone/>
              <a:defRPr sz="2848">
                <a:latin typeface="Arial"/>
                <a:ea typeface="Arial"/>
                <a:cs typeface="Arial"/>
                <a:sym typeface="Arial"/>
              </a:defRPr>
            </a:pPr>
            <a:r>
              <a:rPr dirty="0">
                <a:latin typeface="楷体_GB2312"/>
                <a:ea typeface="楷体_GB2312"/>
                <a:cs typeface="楷体_GB2312"/>
                <a:sym typeface="楷体_GB2312"/>
              </a:rPr>
              <a:t>	</a:t>
            </a:r>
            <a:r>
              <a:rPr dirty="0" err="1">
                <a:latin typeface="楷体_GB2312"/>
                <a:ea typeface="楷体_GB2312"/>
                <a:cs typeface="楷体_GB2312"/>
                <a:sym typeface="楷体_GB2312"/>
              </a:rPr>
              <a:t>矩阵环不是消去环，有零因子。比如</a:t>
            </a:r>
            <a:r>
              <a:rPr dirty="0">
                <a:latin typeface="楷体_GB2312"/>
                <a:ea typeface="楷体_GB2312"/>
                <a:cs typeface="楷体_GB2312"/>
                <a:sym typeface="楷体_GB2312"/>
              </a:rPr>
              <a:t>，</a:t>
            </a:r>
          </a:p>
        </p:txBody>
      </p:sp>
      <p:grpSp>
        <p:nvGrpSpPr>
          <p:cNvPr id="128" name="Group 128"/>
          <p:cNvGrpSpPr/>
          <p:nvPr/>
        </p:nvGrpSpPr>
        <p:grpSpPr>
          <a:xfrm>
            <a:off x="495767" y="4461995"/>
            <a:ext cx="3267076" cy="996950"/>
            <a:chOff x="0" y="0"/>
            <a:chExt cx="3267075" cy="996950"/>
          </a:xfrm>
        </p:grpSpPr>
        <p:sp>
          <p:nvSpPr>
            <p:cNvPr id="126" name="Shape 126"/>
            <p:cNvSpPr/>
            <p:nvPr/>
          </p:nvSpPr>
          <p:spPr>
            <a:xfrm>
              <a:off x="0" y="0"/>
              <a:ext cx="3267075" cy="996950"/>
            </a:xfrm>
            <a:prstGeom prst="rect">
              <a:avLst/>
            </a:prstGeom>
            <a:solidFill>
              <a:srgbClr val="59A8D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pic>
          <p:nvPicPr>
            <p:cNvPr id="127" name="image.pdf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3267075" cy="996950"/>
            </a:xfrm>
            <a:prstGeom prst="rect">
              <a:avLst/>
            </a:prstGeom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 thruBlk="1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5" grpId="1" build="p" bldLvl="5" animBg="1" advAuto="0"/>
      <p:bldP spid="128" grpId="2" animBg="1" advAuto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>
            <a:spLocks noGrp="1"/>
          </p:cNvSpPr>
          <p:nvPr>
            <p:ph type="sldNum" sz="quarter" idx="2"/>
          </p:nvPr>
        </p:nvSpPr>
        <p:spPr>
          <a:xfrm>
            <a:off x="4583033" y="6220142"/>
            <a:ext cx="282734" cy="26924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13</a:t>
            </a:fld>
            <a:endParaRPr dirty="0"/>
          </a:p>
        </p:txBody>
      </p:sp>
      <p:pic>
        <p:nvPicPr>
          <p:cNvPr id="131" name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398" y="109537"/>
            <a:ext cx="8039179" cy="1357757"/>
          </a:xfrm>
          <a:prstGeom prst="rect">
            <a:avLst/>
          </a:prstGeom>
          <a:ln w="12700">
            <a:miter lim="400000"/>
          </a:ln>
        </p:spPr>
      </p:pic>
      <p:sp>
        <p:nvSpPr>
          <p:cNvPr id="132" name="Shape 132"/>
          <p:cNvSpPr>
            <a:spLocks noGrp="1"/>
          </p:cNvSpPr>
          <p:nvPr>
            <p:ph type="body" idx="4294967295"/>
          </p:nvPr>
        </p:nvSpPr>
        <p:spPr>
          <a:xfrm>
            <a:off x="98425" y="1395412"/>
            <a:ext cx="8866188" cy="490666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31374" indent="-331374" algn="just" defTabSz="896111">
              <a:spcBef>
                <a:spcPts val="700"/>
              </a:spcBef>
              <a:buClr>
                <a:srgbClr val="212745"/>
              </a:buClr>
              <a:defRPr sz="3136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dirty="0">
                <a:latin typeface="楷体_GB2312"/>
                <a:ea typeface="楷体_GB2312"/>
                <a:cs typeface="楷体_GB2312"/>
                <a:sym typeface="楷体_GB2312"/>
              </a:rPr>
              <a:t>性质</a:t>
            </a:r>
            <a:r>
              <a:rPr dirty="0"/>
              <a:t>12</a:t>
            </a:r>
            <a:r>
              <a:rPr dirty="0">
                <a:solidFill>
                  <a:srgbClr val="404040"/>
                </a:solidFill>
              </a:rPr>
              <a:t> </a:t>
            </a:r>
            <a:r>
              <a:rPr dirty="0" err="1">
                <a:solidFill>
                  <a:srgbClr val="404040"/>
                </a:solidFill>
                <a:latin typeface="楷体_GB2312"/>
                <a:ea typeface="楷体_GB2312"/>
                <a:cs typeface="楷体_GB2312"/>
                <a:sym typeface="楷体_GB2312"/>
              </a:rPr>
              <a:t>环</a:t>
            </a:r>
            <a:r>
              <a:rPr dirty="0" err="1">
                <a:solidFill>
                  <a:srgbClr val="404040"/>
                </a:solidFill>
              </a:rPr>
              <a:t>R</a:t>
            </a:r>
            <a:r>
              <a:rPr dirty="0" err="1">
                <a:solidFill>
                  <a:srgbClr val="404040"/>
                </a:solidFill>
                <a:latin typeface="楷体_GB2312"/>
                <a:ea typeface="楷体_GB2312"/>
                <a:cs typeface="楷体_GB2312"/>
                <a:sym typeface="楷体_GB2312"/>
              </a:rPr>
              <a:t>是消去环</a:t>
            </a:r>
            <a:r>
              <a:rPr dirty="0">
                <a:solidFill>
                  <a:srgbClr val="404040"/>
                </a:solidFill>
                <a:latin typeface="楷体_GB2312"/>
                <a:ea typeface="楷体_GB2312"/>
                <a:cs typeface="楷体_GB2312"/>
                <a:sym typeface="楷体_GB2312"/>
              </a:rPr>
              <a:t> </a:t>
            </a:r>
            <a:r>
              <a:rPr dirty="0" err="1">
                <a:solidFill>
                  <a:srgbClr val="404040"/>
                </a:solidFill>
              </a:rPr>
              <a:t>iff</a:t>
            </a:r>
            <a:r>
              <a:rPr dirty="0">
                <a:solidFill>
                  <a:srgbClr val="404040"/>
                </a:solidFill>
              </a:rPr>
              <a:t> </a:t>
            </a:r>
            <a:r>
              <a:rPr dirty="0" err="1">
                <a:solidFill>
                  <a:srgbClr val="404040"/>
                </a:solidFill>
              </a:rPr>
              <a:t>R</a:t>
            </a:r>
            <a:r>
              <a:rPr dirty="0" err="1">
                <a:solidFill>
                  <a:srgbClr val="404040"/>
                </a:solidFill>
                <a:latin typeface="楷体_GB2312"/>
                <a:ea typeface="楷体_GB2312"/>
                <a:cs typeface="楷体_GB2312"/>
                <a:sym typeface="楷体_GB2312"/>
              </a:rPr>
              <a:t>中消去律成立</a:t>
            </a:r>
            <a:r>
              <a:rPr dirty="0">
                <a:solidFill>
                  <a:srgbClr val="404040"/>
                </a:solidFill>
                <a:latin typeface="楷体_GB2312"/>
                <a:ea typeface="楷体_GB2312"/>
                <a:cs typeface="楷体_GB2312"/>
                <a:sym typeface="楷体_GB2312"/>
              </a:rPr>
              <a:t>。</a:t>
            </a:r>
          </a:p>
          <a:p>
            <a:pPr marL="331374" indent="-331374" algn="just" defTabSz="896111">
              <a:spcBef>
                <a:spcPts val="700"/>
              </a:spcBef>
              <a:buClr>
                <a:srgbClr val="212745"/>
              </a:buClr>
              <a:defRPr sz="3136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dirty="0">
                <a:latin typeface="楷体_GB2312"/>
                <a:ea typeface="楷体_GB2312"/>
                <a:cs typeface="楷体_GB2312"/>
                <a:sym typeface="楷体_GB2312"/>
              </a:rPr>
              <a:t>证明：</a:t>
            </a:r>
            <a:r>
              <a:rPr dirty="0">
                <a:solidFill>
                  <a:srgbClr val="212745"/>
                </a:solidFill>
                <a:latin typeface="楷体_GB2312"/>
                <a:ea typeface="楷体_GB2312"/>
                <a:cs typeface="楷体_GB2312"/>
                <a:sym typeface="楷体_GB2312"/>
              </a:rPr>
              <a:t>必要性。</a:t>
            </a:r>
            <a:r>
              <a:rPr dirty="0">
                <a:solidFill>
                  <a:srgbClr val="404040"/>
                </a:solidFill>
                <a:latin typeface="楷体_GB2312"/>
                <a:ea typeface="楷体_GB2312"/>
                <a:cs typeface="楷体_GB2312"/>
                <a:sym typeface="楷体_GB2312"/>
              </a:rPr>
              <a:t>如果</a:t>
            </a:r>
            <a:r>
              <a:rPr dirty="0">
                <a:solidFill>
                  <a:srgbClr val="404040"/>
                </a:solidFill>
              </a:rPr>
              <a:t>a≠0</a:t>
            </a:r>
            <a:r>
              <a:rPr dirty="0">
                <a:solidFill>
                  <a:srgbClr val="404040"/>
                </a:solidFill>
                <a:latin typeface="楷体_GB2312"/>
                <a:ea typeface="楷体_GB2312"/>
                <a:cs typeface="楷体_GB2312"/>
                <a:sym typeface="楷体_GB2312"/>
              </a:rPr>
              <a:t>，且</a:t>
            </a:r>
            <a:r>
              <a:rPr dirty="0">
                <a:solidFill>
                  <a:srgbClr val="404040"/>
                </a:solidFill>
              </a:rPr>
              <a:t>ab=</a:t>
            </a:r>
            <a:r>
              <a:rPr dirty="0" err="1">
                <a:solidFill>
                  <a:srgbClr val="404040"/>
                </a:solidFill>
              </a:rPr>
              <a:t>ac</a:t>
            </a:r>
            <a:r>
              <a:rPr dirty="0" err="1">
                <a:solidFill>
                  <a:srgbClr val="404040"/>
                </a:solidFill>
                <a:latin typeface="楷体_GB2312"/>
                <a:ea typeface="楷体_GB2312"/>
                <a:cs typeface="楷体_GB2312"/>
                <a:sym typeface="楷体_GB2312"/>
              </a:rPr>
              <a:t>，那么</a:t>
            </a:r>
            <a:r>
              <a:rPr dirty="0" err="1">
                <a:solidFill>
                  <a:srgbClr val="404040"/>
                </a:solidFill>
              </a:rPr>
              <a:t>ab-ac</a:t>
            </a:r>
            <a:r>
              <a:rPr dirty="0">
                <a:solidFill>
                  <a:srgbClr val="404040"/>
                </a:solidFill>
              </a:rPr>
              <a:t>=0</a:t>
            </a:r>
            <a:r>
              <a:rPr dirty="0">
                <a:solidFill>
                  <a:srgbClr val="404040"/>
                </a:solidFill>
                <a:latin typeface="楷体_GB2312"/>
                <a:ea typeface="楷体_GB2312"/>
                <a:cs typeface="楷体_GB2312"/>
                <a:sym typeface="楷体_GB2312"/>
              </a:rPr>
              <a:t>，即</a:t>
            </a:r>
            <a:r>
              <a:rPr dirty="0">
                <a:solidFill>
                  <a:srgbClr val="404040"/>
                </a:solidFill>
              </a:rPr>
              <a:t>a(b-c)=0</a:t>
            </a:r>
            <a:r>
              <a:rPr dirty="0">
                <a:solidFill>
                  <a:srgbClr val="404040"/>
                </a:solidFill>
                <a:latin typeface="楷体_GB2312"/>
                <a:ea typeface="楷体_GB2312"/>
                <a:cs typeface="楷体_GB2312"/>
                <a:sym typeface="楷体_GB2312"/>
              </a:rPr>
              <a:t>。因环</a:t>
            </a:r>
            <a:r>
              <a:rPr dirty="0">
                <a:solidFill>
                  <a:srgbClr val="404040"/>
                </a:solidFill>
              </a:rPr>
              <a:t>R</a:t>
            </a:r>
            <a:r>
              <a:rPr dirty="0">
                <a:solidFill>
                  <a:srgbClr val="404040"/>
                </a:solidFill>
                <a:latin typeface="楷体_GB2312"/>
                <a:ea typeface="楷体_GB2312"/>
                <a:cs typeface="楷体_GB2312"/>
                <a:sym typeface="楷体_GB2312"/>
              </a:rPr>
              <a:t>中无零因子，而</a:t>
            </a:r>
            <a:r>
              <a:rPr dirty="0">
                <a:solidFill>
                  <a:srgbClr val="404040"/>
                </a:solidFill>
              </a:rPr>
              <a:t>a≠0</a:t>
            </a:r>
            <a:r>
              <a:rPr dirty="0">
                <a:solidFill>
                  <a:srgbClr val="404040"/>
                </a:solidFill>
                <a:latin typeface="楷体_GB2312"/>
                <a:ea typeface="楷体_GB2312"/>
                <a:cs typeface="楷体_GB2312"/>
                <a:sym typeface="楷体_GB2312"/>
              </a:rPr>
              <a:t>，故必有</a:t>
            </a:r>
            <a:r>
              <a:rPr dirty="0">
                <a:solidFill>
                  <a:srgbClr val="404040"/>
                </a:solidFill>
              </a:rPr>
              <a:t>b-c=0</a:t>
            </a:r>
            <a:r>
              <a:rPr dirty="0">
                <a:solidFill>
                  <a:srgbClr val="404040"/>
                </a:solidFill>
                <a:latin typeface="楷体_GB2312"/>
                <a:ea typeface="楷体_GB2312"/>
                <a:cs typeface="楷体_GB2312"/>
                <a:sym typeface="楷体_GB2312"/>
              </a:rPr>
              <a:t>，即</a:t>
            </a:r>
            <a:r>
              <a:rPr dirty="0">
                <a:solidFill>
                  <a:srgbClr val="404040"/>
                </a:solidFill>
              </a:rPr>
              <a:t>b=</a:t>
            </a:r>
            <a:r>
              <a:rPr dirty="0" err="1">
                <a:solidFill>
                  <a:srgbClr val="404040"/>
                </a:solidFill>
              </a:rPr>
              <a:t>c</a:t>
            </a:r>
            <a:r>
              <a:rPr dirty="0" err="1">
                <a:solidFill>
                  <a:srgbClr val="404040"/>
                </a:solidFill>
                <a:latin typeface="楷体_GB2312"/>
                <a:ea typeface="楷体_GB2312"/>
                <a:cs typeface="楷体_GB2312"/>
                <a:sym typeface="楷体_GB2312"/>
              </a:rPr>
              <a:t>，因此，左消去律成立，同理可证右消去律也成立</a:t>
            </a:r>
            <a:r>
              <a:rPr dirty="0">
                <a:solidFill>
                  <a:srgbClr val="404040"/>
                </a:solidFill>
                <a:latin typeface="楷体_GB2312"/>
                <a:ea typeface="楷体_GB2312"/>
                <a:cs typeface="楷体_GB2312"/>
                <a:sym typeface="楷体_GB2312"/>
              </a:rPr>
              <a:t>。</a:t>
            </a:r>
          </a:p>
          <a:p>
            <a:pPr marL="331374" indent="-331374" defTabSz="896111">
              <a:spcBef>
                <a:spcPts val="700"/>
              </a:spcBef>
              <a:buSzTx/>
              <a:buNone/>
              <a:defRPr sz="3136">
                <a:solidFill>
                  <a:srgbClr val="212745"/>
                </a:solidFill>
                <a:latin typeface="宋体"/>
                <a:ea typeface="宋体"/>
                <a:cs typeface="宋体"/>
                <a:sym typeface="宋体"/>
              </a:defRPr>
            </a:pPr>
            <a:r>
              <a:rPr dirty="0">
                <a:latin typeface="楷体_GB2312"/>
                <a:ea typeface="楷体_GB2312"/>
                <a:cs typeface="楷体_GB2312"/>
                <a:sym typeface="楷体_GB2312"/>
              </a:rPr>
              <a:t>	充分性。</a:t>
            </a:r>
            <a:r>
              <a:rPr dirty="0">
                <a:solidFill>
                  <a:srgbClr val="404040"/>
                </a:solidFill>
                <a:latin typeface="楷体_GB2312"/>
                <a:ea typeface="楷体_GB2312"/>
                <a:cs typeface="楷体_GB2312"/>
                <a:sym typeface="楷体_GB2312"/>
              </a:rPr>
              <a:t>设消去律成立，即由</a:t>
            </a:r>
            <a:r>
              <a:rPr dirty="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r>
              <a:rPr dirty="0">
                <a:solidFill>
                  <a:srgbClr val="404040"/>
                </a:solidFill>
              </a:rPr>
              <a:t>≠</a:t>
            </a:r>
            <a:r>
              <a:rPr dirty="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dirty="0">
                <a:solidFill>
                  <a:srgbClr val="404040"/>
                </a:solidFill>
              </a:rPr>
              <a:t>,</a:t>
            </a:r>
            <a:r>
              <a:rPr dirty="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ab=</a:t>
            </a:r>
            <a:r>
              <a:rPr dirty="0" err="1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ac</a:t>
            </a:r>
            <a:r>
              <a:rPr dirty="0" err="1">
                <a:solidFill>
                  <a:srgbClr val="404040"/>
                </a:solidFill>
                <a:latin typeface="楷体_GB2312"/>
                <a:ea typeface="楷体_GB2312"/>
                <a:cs typeface="楷体_GB2312"/>
                <a:sym typeface="楷体_GB2312"/>
              </a:rPr>
              <a:t>可推出</a:t>
            </a:r>
            <a:r>
              <a:rPr dirty="0" err="1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r>
              <a:rPr dirty="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dirty="0" err="1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  <a:r>
              <a:rPr dirty="0" err="1">
                <a:solidFill>
                  <a:srgbClr val="404040"/>
                </a:solidFill>
                <a:latin typeface="楷体_GB2312"/>
                <a:ea typeface="楷体_GB2312"/>
                <a:cs typeface="楷体_GB2312"/>
                <a:sym typeface="楷体_GB2312"/>
              </a:rPr>
              <a:t>。若</a:t>
            </a:r>
            <a:r>
              <a:rPr dirty="0" err="1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ab</a:t>
            </a:r>
            <a:r>
              <a:rPr dirty="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=0</a:t>
            </a:r>
            <a:r>
              <a:rPr dirty="0">
                <a:solidFill>
                  <a:srgbClr val="404040"/>
                </a:solidFill>
              </a:rPr>
              <a:t>,</a:t>
            </a:r>
            <a:r>
              <a:rPr dirty="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a0=0</a:t>
            </a:r>
            <a:r>
              <a:rPr dirty="0">
                <a:solidFill>
                  <a:srgbClr val="404040"/>
                </a:solidFill>
                <a:latin typeface="楷体_GB2312"/>
                <a:ea typeface="楷体_GB2312"/>
                <a:cs typeface="楷体_GB2312"/>
                <a:sym typeface="楷体_GB2312"/>
              </a:rPr>
              <a:t>，所以</a:t>
            </a:r>
            <a:r>
              <a:rPr dirty="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ab=a0</a:t>
            </a:r>
            <a:r>
              <a:rPr dirty="0">
                <a:solidFill>
                  <a:srgbClr val="404040"/>
                </a:solidFill>
                <a:latin typeface="楷体_GB2312"/>
                <a:ea typeface="楷体_GB2312"/>
                <a:cs typeface="楷体_GB2312"/>
                <a:sym typeface="楷体_GB2312"/>
              </a:rPr>
              <a:t>。而</a:t>
            </a:r>
            <a:r>
              <a:rPr dirty="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r>
              <a:rPr dirty="0">
                <a:solidFill>
                  <a:srgbClr val="404040"/>
                </a:solidFill>
              </a:rPr>
              <a:t>≠</a:t>
            </a:r>
            <a:r>
              <a:rPr dirty="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dirty="0">
                <a:solidFill>
                  <a:srgbClr val="404040"/>
                </a:solidFill>
              </a:rPr>
              <a:t>,</a:t>
            </a:r>
            <a:r>
              <a:rPr dirty="0">
                <a:solidFill>
                  <a:srgbClr val="404040"/>
                </a:solidFill>
                <a:latin typeface="楷体_GB2312"/>
                <a:ea typeface="楷体_GB2312"/>
                <a:cs typeface="楷体_GB2312"/>
                <a:sym typeface="楷体_GB2312"/>
              </a:rPr>
              <a:t>则由消去律可得</a:t>
            </a:r>
            <a:r>
              <a:rPr dirty="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b=0</a:t>
            </a:r>
            <a:r>
              <a:rPr dirty="0">
                <a:solidFill>
                  <a:srgbClr val="404040"/>
                </a:solidFill>
                <a:latin typeface="楷体_GB2312"/>
                <a:ea typeface="楷体_GB2312"/>
                <a:cs typeface="楷体_GB2312"/>
                <a:sym typeface="楷体_GB2312"/>
              </a:rPr>
              <a:t>。故</a:t>
            </a:r>
            <a:r>
              <a:rPr dirty="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R</a:t>
            </a:r>
            <a:r>
              <a:rPr dirty="0">
                <a:solidFill>
                  <a:srgbClr val="404040"/>
                </a:solidFill>
                <a:latin typeface="楷体_GB2312"/>
                <a:ea typeface="楷体_GB2312"/>
                <a:cs typeface="楷体_GB2312"/>
                <a:sym typeface="楷体_GB2312"/>
              </a:rPr>
              <a:t>无零因子</a:t>
            </a:r>
            <a:r>
              <a:rPr dirty="0">
                <a:solidFill>
                  <a:srgbClr val="404040"/>
                </a:solidFill>
              </a:rPr>
              <a:t>,</a:t>
            </a:r>
            <a:r>
              <a:rPr dirty="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R</a:t>
            </a:r>
            <a:r>
              <a:rPr dirty="0">
                <a:solidFill>
                  <a:srgbClr val="404040"/>
                </a:solidFill>
                <a:latin typeface="楷体_GB2312"/>
                <a:ea typeface="楷体_GB2312"/>
                <a:cs typeface="楷体_GB2312"/>
                <a:sym typeface="楷体_GB2312"/>
              </a:rPr>
              <a:t>是消去环。</a:t>
            </a:r>
            <a:r>
              <a:rPr dirty="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 thruBlk="1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2" grpId="1" build="p" bldLvl="5" animBg="1" advAuto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>
            <a:spLocks noGrp="1"/>
          </p:cNvSpPr>
          <p:nvPr>
            <p:ph type="sldNum" sz="quarter" idx="2"/>
          </p:nvPr>
        </p:nvSpPr>
        <p:spPr>
          <a:xfrm>
            <a:off x="4583033" y="6220142"/>
            <a:ext cx="282734" cy="26924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14</a:t>
            </a:fld>
            <a:endParaRPr dirty="0"/>
          </a:p>
        </p:txBody>
      </p:sp>
      <p:pic>
        <p:nvPicPr>
          <p:cNvPr id="135" name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274637"/>
            <a:ext cx="7772400" cy="1358901"/>
          </a:xfrm>
          <a:prstGeom prst="rect">
            <a:avLst/>
          </a:prstGeom>
          <a:ln w="12700">
            <a:miter lim="400000"/>
          </a:ln>
        </p:spPr>
      </p:pic>
      <p:sp>
        <p:nvSpPr>
          <p:cNvPr id="136" name="Shape 136"/>
          <p:cNvSpPr>
            <a:spLocks noGrp="1"/>
          </p:cNvSpPr>
          <p:nvPr>
            <p:ph type="body" idx="4294967295"/>
          </p:nvPr>
        </p:nvSpPr>
        <p:spPr>
          <a:xfrm>
            <a:off x="117475" y="1411287"/>
            <a:ext cx="8631238" cy="489743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426719" indent="-426719" algn="just" defTabSz="877823">
              <a:lnSpc>
                <a:spcPct val="120000"/>
              </a:lnSpc>
              <a:spcBef>
                <a:spcPts val="700"/>
              </a:spcBef>
              <a:buClr>
                <a:srgbClr val="212745"/>
              </a:buClr>
              <a:defRPr sz="3072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dirty="0">
                <a:latin typeface="楷体_GB2312"/>
                <a:ea typeface="楷体_GB2312"/>
                <a:cs typeface="楷体_GB2312"/>
                <a:sym typeface="楷体_GB2312"/>
              </a:rPr>
              <a:t>性质</a:t>
            </a:r>
            <a:r>
              <a:rPr dirty="0"/>
              <a:t>13</a:t>
            </a:r>
            <a:r>
              <a:rPr dirty="0">
                <a:solidFill>
                  <a:srgbClr val="404040"/>
                </a:solidFill>
              </a:rPr>
              <a:t> </a:t>
            </a:r>
            <a:r>
              <a:rPr dirty="0">
                <a:solidFill>
                  <a:srgbClr val="404040"/>
                </a:solidFill>
                <a:latin typeface="楷体_GB2312"/>
                <a:ea typeface="楷体_GB2312"/>
                <a:cs typeface="楷体_GB2312"/>
                <a:sym typeface="楷体_GB2312"/>
              </a:rPr>
              <a:t>在消去环</a:t>
            </a:r>
            <a:r>
              <a:rPr dirty="0">
                <a:solidFill>
                  <a:srgbClr val="404040"/>
                </a:solidFill>
              </a:rPr>
              <a:t>R</a:t>
            </a:r>
            <a:r>
              <a:rPr dirty="0">
                <a:solidFill>
                  <a:srgbClr val="404040"/>
                </a:solidFill>
                <a:latin typeface="楷体_GB2312"/>
                <a:ea typeface="楷体_GB2312"/>
                <a:cs typeface="楷体_GB2312"/>
                <a:sym typeface="楷体_GB2312"/>
              </a:rPr>
              <a:t>中，不为</a:t>
            </a:r>
            <a:r>
              <a:rPr dirty="0">
                <a:solidFill>
                  <a:srgbClr val="404040"/>
                </a:solidFill>
              </a:rPr>
              <a:t>0</a:t>
            </a:r>
            <a:r>
              <a:rPr dirty="0">
                <a:solidFill>
                  <a:srgbClr val="404040"/>
                </a:solidFill>
                <a:latin typeface="楷体_GB2312"/>
                <a:ea typeface="楷体_GB2312"/>
                <a:cs typeface="楷体_GB2312"/>
                <a:sym typeface="楷体_GB2312"/>
              </a:rPr>
              <a:t>的元素在加法下的周期相同。</a:t>
            </a:r>
          </a:p>
          <a:p>
            <a:pPr marL="426719" indent="-426719" algn="just" defTabSz="877823">
              <a:lnSpc>
                <a:spcPct val="120000"/>
              </a:lnSpc>
              <a:spcBef>
                <a:spcPts val="700"/>
              </a:spcBef>
              <a:buClr>
                <a:srgbClr val="212745"/>
              </a:buClr>
              <a:defRPr sz="3072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dirty="0" err="1">
                <a:latin typeface="楷体_GB2312"/>
                <a:ea typeface="楷体_GB2312"/>
                <a:cs typeface="楷体_GB2312"/>
                <a:sym typeface="楷体_GB2312"/>
              </a:rPr>
              <a:t>证明</a:t>
            </a:r>
            <a:r>
              <a:rPr dirty="0">
                <a:latin typeface="楷体_GB2312"/>
                <a:ea typeface="楷体_GB2312"/>
                <a:cs typeface="楷体_GB2312"/>
                <a:sym typeface="楷体_GB2312"/>
              </a:rPr>
              <a:t>：</a:t>
            </a:r>
          </a:p>
          <a:p>
            <a:pPr marL="426719" indent="-426719" algn="just" defTabSz="877823">
              <a:lnSpc>
                <a:spcPct val="120000"/>
              </a:lnSpc>
              <a:spcBef>
                <a:spcPts val="700"/>
              </a:spcBef>
              <a:buSzTx/>
              <a:buNone/>
              <a:defRPr sz="3072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1)</a:t>
            </a:r>
            <a:r>
              <a:rPr dirty="0">
                <a:latin typeface="楷体_GB2312"/>
                <a:ea typeface="楷体_GB2312"/>
                <a:cs typeface="楷体_GB2312"/>
                <a:sym typeface="楷体_GB2312"/>
              </a:rPr>
              <a:t>若不为</a:t>
            </a:r>
            <a:r>
              <a:rPr dirty="0"/>
              <a:t>0</a:t>
            </a:r>
            <a:r>
              <a:rPr dirty="0">
                <a:latin typeface="楷体_GB2312"/>
                <a:ea typeface="楷体_GB2312"/>
                <a:cs typeface="楷体_GB2312"/>
                <a:sym typeface="楷体_GB2312"/>
              </a:rPr>
              <a:t>的元素在加法下的周期都为</a:t>
            </a:r>
            <a:r>
              <a:rPr dirty="0"/>
              <a:t>0</a:t>
            </a:r>
            <a:r>
              <a:rPr dirty="0">
                <a:latin typeface="楷体_GB2312"/>
                <a:ea typeface="楷体_GB2312"/>
                <a:cs typeface="楷体_GB2312"/>
                <a:sym typeface="楷体_GB2312"/>
              </a:rPr>
              <a:t>，则得证。</a:t>
            </a:r>
          </a:p>
          <a:p>
            <a:pPr marL="426719" indent="-426719" algn="just" defTabSz="877823">
              <a:lnSpc>
                <a:spcPct val="120000"/>
              </a:lnSpc>
              <a:spcBef>
                <a:spcPts val="700"/>
              </a:spcBef>
              <a:buSzTx/>
              <a:buNone/>
              <a:defRPr sz="3072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2)</a:t>
            </a:r>
            <a:r>
              <a:rPr dirty="0">
                <a:latin typeface="楷体_GB2312"/>
                <a:ea typeface="楷体_GB2312"/>
                <a:cs typeface="楷体_GB2312"/>
                <a:sym typeface="楷体_GB2312"/>
              </a:rPr>
              <a:t>否则，</a:t>
            </a:r>
            <a:r>
              <a:rPr dirty="0"/>
              <a:t>R</a:t>
            </a:r>
            <a:r>
              <a:rPr dirty="0">
                <a:latin typeface="楷体_GB2312"/>
                <a:ea typeface="楷体_GB2312"/>
                <a:cs typeface="楷体_GB2312"/>
                <a:sym typeface="楷体_GB2312"/>
              </a:rPr>
              <a:t>中存在非零元素</a:t>
            </a:r>
            <a:r>
              <a:rPr dirty="0"/>
              <a:t>a</a:t>
            </a:r>
            <a:r>
              <a:rPr dirty="0">
                <a:latin typeface="楷体_GB2312"/>
                <a:ea typeface="楷体_GB2312"/>
                <a:cs typeface="楷体_GB2312"/>
                <a:sym typeface="楷体_GB2312"/>
              </a:rPr>
              <a:t>，</a:t>
            </a:r>
            <a:r>
              <a:rPr dirty="0"/>
              <a:t>a</a:t>
            </a:r>
            <a:r>
              <a:rPr dirty="0">
                <a:latin typeface="楷体_GB2312"/>
                <a:ea typeface="楷体_GB2312"/>
                <a:cs typeface="楷体_GB2312"/>
                <a:sym typeface="楷体_GB2312"/>
              </a:rPr>
              <a:t>的周期不是</a:t>
            </a:r>
            <a:r>
              <a:rPr dirty="0"/>
              <a:t>0</a:t>
            </a:r>
            <a:r>
              <a:rPr dirty="0">
                <a:latin typeface="楷体_GB2312"/>
                <a:ea typeface="楷体_GB2312"/>
                <a:cs typeface="楷体_GB2312"/>
                <a:sym typeface="楷体_GB2312"/>
              </a:rPr>
              <a:t>，设为</a:t>
            </a:r>
            <a:r>
              <a:rPr dirty="0"/>
              <a:t>m</a:t>
            </a:r>
            <a:r>
              <a:rPr dirty="0">
                <a:latin typeface="楷体_GB2312"/>
                <a:ea typeface="楷体_GB2312"/>
                <a:cs typeface="楷体_GB2312"/>
                <a:sym typeface="楷体_GB2312"/>
              </a:rPr>
              <a:t>，即</a:t>
            </a:r>
            <a:r>
              <a:rPr dirty="0"/>
              <a:t>ma=0</a:t>
            </a:r>
            <a:r>
              <a:rPr dirty="0">
                <a:latin typeface="楷体_GB2312"/>
                <a:ea typeface="楷体_GB2312"/>
                <a:cs typeface="楷体_GB2312"/>
                <a:sym typeface="楷体_GB2312"/>
              </a:rPr>
              <a:t>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 thruBlk="1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6" grpId="1" build="p" bldLvl="5" animBg="1" advAuto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>
            <a:spLocks noGrp="1"/>
          </p:cNvSpPr>
          <p:nvPr>
            <p:ph type="sldNum" sz="quarter" idx="2"/>
          </p:nvPr>
        </p:nvSpPr>
        <p:spPr>
          <a:xfrm>
            <a:off x="8863914" y="6592393"/>
            <a:ext cx="282734" cy="26924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15</a:t>
            </a:fld>
            <a:endParaRPr dirty="0"/>
          </a:p>
        </p:txBody>
      </p:sp>
      <p:pic>
        <p:nvPicPr>
          <p:cNvPr id="139" name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237" y="55562"/>
            <a:ext cx="7778751" cy="1358901"/>
          </a:xfrm>
          <a:prstGeom prst="rect">
            <a:avLst/>
          </a:prstGeom>
          <a:ln w="12700">
            <a:miter lim="400000"/>
          </a:ln>
        </p:spPr>
      </p:pic>
      <p:sp>
        <p:nvSpPr>
          <p:cNvPr id="140" name="Shape 140"/>
          <p:cNvSpPr>
            <a:spLocks noGrp="1"/>
          </p:cNvSpPr>
          <p:nvPr>
            <p:ph type="body" idx="4294967295"/>
          </p:nvPr>
        </p:nvSpPr>
        <p:spPr>
          <a:xfrm>
            <a:off x="125412" y="1082734"/>
            <a:ext cx="8893176" cy="561498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48995" indent="-348995" algn="just" defTabSz="877823">
              <a:spcBef>
                <a:spcPts val="700"/>
              </a:spcBef>
              <a:buClr>
                <a:srgbClr val="212745"/>
              </a:buClr>
              <a:defRPr sz="3072">
                <a:latin typeface="Arial"/>
                <a:ea typeface="Arial"/>
                <a:cs typeface="Arial"/>
                <a:sym typeface="Arial"/>
              </a:defRPr>
            </a:pPr>
            <a:r>
              <a:rPr dirty="0" err="1">
                <a:latin typeface="楷体_GB2312"/>
                <a:ea typeface="楷体_GB2312"/>
                <a:cs typeface="楷体_GB2312"/>
                <a:sym typeface="楷体_GB2312"/>
              </a:rPr>
              <a:t>任取</a:t>
            </a:r>
            <a:r>
              <a:rPr dirty="0" err="1"/>
              <a:t>R</a:t>
            </a:r>
            <a:r>
              <a:rPr dirty="0" err="1">
                <a:latin typeface="楷体_GB2312"/>
                <a:ea typeface="楷体_GB2312"/>
                <a:cs typeface="楷体_GB2312"/>
                <a:sym typeface="楷体_GB2312"/>
              </a:rPr>
              <a:t>中非零元</a:t>
            </a:r>
            <a:r>
              <a:rPr dirty="0" err="1"/>
              <a:t>b</a:t>
            </a:r>
            <a:r>
              <a:rPr dirty="0" err="1">
                <a:latin typeface="楷体_GB2312"/>
                <a:ea typeface="楷体_GB2312"/>
                <a:cs typeface="楷体_GB2312"/>
                <a:sym typeface="楷体_GB2312"/>
              </a:rPr>
              <a:t>，则</a:t>
            </a:r>
            <a:r>
              <a:rPr dirty="0">
                <a:latin typeface="楷体_GB2312"/>
                <a:ea typeface="楷体_GB2312"/>
                <a:cs typeface="楷体_GB2312"/>
                <a:sym typeface="楷体_GB2312"/>
              </a:rPr>
              <a:t>：</a:t>
            </a:r>
          </a:p>
          <a:p>
            <a:pPr marL="348995" indent="-348995" algn="ctr" defTabSz="877823">
              <a:spcBef>
                <a:spcPts val="700"/>
              </a:spcBef>
              <a:buSzTx/>
              <a:buNone/>
              <a:defRPr sz="3072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a(mb)=(ma)b=0b=0</a:t>
            </a:r>
            <a:r>
              <a:rPr dirty="0">
                <a:latin typeface="楷体_GB2312"/>
                <a:ea typeface="楷体_GB2312"/>
                <a:cs typeface="楷体_GB2312"/>
                <a:sym typeface="楷体_GB2312"/>
              </a:rPr>
              <a:t>，</a:t>
            </a:r>
          </a:p>
          <a:p>
            <a:pPr marL="348995" indent="-348995" algn="just" defTabSz="877823">
              <a:spcBef>
                <a:spcPts val="700"/>
              </a:spcBef>
              <a:buSzTx/>
              <a:buNone/>
              <a:defRPr sz="3072">
                <a:latin typeface="Arial"/>
                <a:ea typeface="Arial"/>
                <a:cs typeface="Arial"/>
                <a:sym typeface="Arial"/>
              </a:defRPr>
            </a:pPr>
            <a:r>
              <a:rPr dirty="0">
                <a:latin typeface="楷体_GB2312"/>
                <a:ea typeface="楷体_GB2312"/>
                <a:cs typeface="楷体_GB2312"/>
                <a:sym typeface="楷体_GB2312"/>
              </a:rPr>
              <a:t>	又由</a:t>
            </a:r>
            <a:r>
              <a:rPr dirty="0"/>
              <a:t>a≠0</a:t>
            </a:r>
            <a:r>
              <a:rPr dirty="0">
                <a:latin typeface="楷体_GB2312"/>
                <a:ea typeface="楷体_GB2312"/>
                <a:cs typeface="楷体_GB2312"/>
                <a:sym typeface="楷体_GB2312"/>
              </a:rPr>
              <a:t>，且</a:t>
            </a:r>
            <a:r>
              <a:rPr dirty="0"/>
              <a:t>R</a:t>
            </a:r>
            <a:r>
              <a:rPr dirty="0">
                <a:latin typeface="楷体_GB2312"/>
                <a:ea typeface="楷体_GB2312"/>
                <a:cs typeface="楷体_GB2312"/>
                <a:sym typeface="楷体_GB2312"/>
              </a:rPr>
              <a:t>无零因子知，</a:t>
            </a:r>
            <a:r>
              <a:rPr dirty="0"/>
              <a:t>mb=0</a:t>
            </a:r>
            <a:r>
              <a:rPr dirty="0">
                <a:latin typeface="楷体_GB2312"/>
                <a:ea typeface="楷体_GB2312"/>
                <a:cs typeface="楷体_GB2312"/>
                <a:sym typeface="楷体_GB2312"/>
              </a:rPr>
              <a:t>，</a:t>
            </a:r>
            <a:r>
              <a:rPr dirty="0"/>
              <a:t>b</a:t>
            </a:r>
            <a:r>
              <a:rPr dirty="0">
                <a:latin typeface="楷体_GB2312"/>
                <a:ea typeface="楷体_GB2312"/>
                <a:cs typeface="楷体_GB2312"/>
                <a:sym typeface="楷体_GB2312"/>
              </a:rPr>
              <a:t>的周期不是</a:t>
            </a:r>
            <a:r>
              <a:rPr dirty="0"/>
              <a:t>0</a:t>
            </a:r>
            <a:r>
              <a:rPr dirty="0">
                <a:latin typeface="楷体_GB2312"/>
                <a:ea typeface="楷体_GB2312"/>
                <a:cs typeface="楷体_GB2312"/>
                <a:sym typeface="楷体_GB2312"/>
              </a:rPr>
              <a:t>，设为</a:t>
            </a:r>
            <a:r>
              <a:rPr dirty="0"/>
              <a:t>n</a:t>
            </a:r>
            <a:r>
              <a:rPr dirty="0">
                <a:latin typeface="楷体_GB2312"/>
                <a:ea typeface="楷体_GB2312"/>
                <a:cs typeface="楷体_GB2312"/>
                <a:sym typeface="楷体_GB2312"/>
              </a:rPr>
              <a:t>，则</a:t>
            </a:r>
            <a:r>
              <a:rPr dirty="0"/>
              <a:t>n|m</a:t>
            </a:r>
            <a:r>
              <a:rPr dirty="0">
                <a:latin typeface="楷体_GB2312"/>
                <a:ea typeface="楷体_GB2312"/>
                <a:cs typeface="楷体_GB2312"/>
                <a:sym typeface="楷体_GB2312"/>
              </a:rPr>
              <a:t>。</a:t>
            </a:r>
          </a:p>
          <a:p>
            <a:pPr marL="348995" indent="-348995" algn="just" defTabSz="877823">
              <a:spcBef>
                <a:spcPts val="700"/>
              </a:spcBef>
              <a:buSzTx/>
              <a:buNone/>
              <a:defRPr sz="3072">
                <a:latin typeface="Arial"/>
                <a:ea typeface="Arial"/>
                <a:cs typeface="Arial"/>
                <a:sym typeface="Arial"/>
              </a:defRPr>
            </a:pPr>
            <a:r>
              <a:rPr dirty="0">
                <a:latin typeface="楷体_GB2312"/>
                <a:ea typeface="楷体_GB2312"/>
                <a:cs typeface="楷体_GB2312"/>
                <a:sym typeface="楷体_GB2312"/>
              </a:rPr>
              <a:t>	</a:t>
            </a:r>
            <a:r>
              <a:rPr dirty="0" err="1">
                <a:latin typeface="楷体_GB2312"/>
                <a:ea typeface="楷体_GB2312"/>
                <a:cs typeface="楷体_GB2312"/>
                <a:sym typeface="楷体_GB2312"/>
              </a:rPr>
              <a:t>另一方面</a:t>
            </a:r>
            <a:r>
              <a:rPr dirty="0">
                <a:latin typeface="楷体_GB2312"/>
                <a:ea typeface="楷体_GB2312"/>
                <a:cs typeface="楷体_GB2312"/>
                <a:sym typeface="楷体_GB2312"/>
              </a:rPr>
              <a:t>，</a:t>
            </a:r>
            <a:r>
              <a:rPr dirty="0"/>
              <a:t>(</a:t>
            </a:r>
            <a:r>
              <a:rPr dirty="0" err="1"/>
              <a:t>na</a:t>
            </a:r>
            <a:r>
              <a:rPr dirty="0"/>
              <a:t>)b=a(</a:t>
            </a:r>
            <a:r>
              <a:rPr dirty="0" err="1"/>
              <a:t>nb</a:t>
            </a:r>
            <a:r>
              <a:rPr dirty="0"/>
              <a:t>)=a0=0</a:t>
            </a:r>
            <a:r>
              <a:rPr dirty="0">
                <a:latin typeface="楷体_GB2312"/>
                <a:ea typeface="楷体_GB2312"/>
                <a:cs typeface="楷体_GB2312"/>
                <a:sym typeface="楷体_GB2312"/>
              </a:rPr>
              <a:t>，又由</a:t>
            </a:r>
            <a:r>
              <a:rPr dirty="0"/>
              <a:t>b≠0</a:t>
            </a:r>
            <a:r>
              <a:rPr dirty="0">
                <a:latin typeface="楷体_GB2312"/>
                <a:ea typeface="楷体_GB2312"/>
                <a:cs typeface="楷体_GB2312"/>
                <a:sym typeface="楷体_GB2312"/>
              </a:rPr>
              <a:t>，且</a:t>
            </a:r>
            <a:r>
              <a:rPr dirty="0"/>
              <a:t>R</a:t>
            </a:r>
            <a:r>
              <a:rPr dirty="0">
                <a:latin typeface="楷体_GB2312"/>
                <a:ea typeface="楷体_GB2312"/>
                <a:cs typeface="楷体_GB2312"/>
                <a:sym typeface="楷体_GB2312"/>
              </a:rPr>
              <a:t>无零因子知，</a:t>
            </a:r>
            <a:r>
              <a:rPr dirty="0"/>
              <a:t>na=0</a:t>
            </a:r>
            <a:r>
              <a:rPr dirty="0">
                <a:latin typeface="楷体_GB2312"/>
                <a:ea typeface="楷体_GB2312"/>
                <a:cs typeface="楷体_GB2312"/>
                <a:sym typeface="楷体_GB2312"/>
              </a:rPr>
              <a:t>。而</a:t>
            </a:r>
            <a:r>
              <a:rPr dirty="0"/>
              <a:t>a</a:t>
            </a:r>
            <a:r>
              <a:rPr dirty="0">
                <a:latin typeface="楷体_GB2312"/>
                <a:ea typeface="楷体_GB2312"/>
                <a:cs typeface="楷体_GB2312"/>
                <a:sym typeface="楷体_GB2312"/>
              </a:rPr>
              <a:t>的周期为</a:t>
            </a:r>
            <a:r>
              <a:rPr dirty="0"/>
              <a:t>m</a:t>
            </a:r>
            <a:r>
              <a:rPr dirty="0">
                <a:latin typeface="楷体_GB2312"/>
                <a:ea typeface="楷体_GB2312"/>
                <a:cs typeface="楷体_GB2312"/>
                <a:sym typeface="楷体_GB2312"/>
              </a:rPr>
              <a:t>，故</a:t>
            </a:r>
            <a:r>
              <a:rPr dirty="0"/>
              <a:t>m|n</a:t>
            </a:r>
            <a:r>
              <a:rPr dirty="0">
                <a:latin typeface="楷体_GB2312"/>
                <a:ea typeface="楷体_GB2312"/>
                <a:cs typeface="楷体_GB2312"/>
                <a:sym typeface="楷体_GB2312"/>
              </a:rPr>
              <a:t>。</a:t>
            </a:r>
          </a:p>
          <a:p>
            <a:pPr marL="348995" indent="-348995" defTabSz="877823">
              <a:spcBef>
                <a:spcPts val="700"/>
              </a:spcBef>
              <a:buSzTx/>
              <a:buNone/>
              <a:defRPr sz="3072">
                <a:latin typeface="Arial"/>
                <a:ea typeface="Arial"/>
                <a:cs typeface="Arial"/>
                <a:sym typeface="Arial"/>
              </a:defRPr>
            </a:pPr>
            <a:r>
              <a:rPr dirty="0">
                <a:latin typeface="楷体_GB2312"/>
                <a:ea typeface="楷体_GB2312"/>
                <a:cs typeface="楷体_GB2312"/>
                <a:sym typeface="楷体_GB2312"/>
              </a:rPr>
              <a:t>	</a:t>
            </a:r>
            <a:r>
              <a:rPr dirty="0" err="1">
                <a:latin typeface="楷体_GB2312"/>
                <a:ea typeface="楷体_GB2312"/>
                <a:cs typeface="楷体_GB2312"/>
                <a:sym typeface="楷体_GB2312"/>
              </a:rPr>
              <a:t>因此，</a:t>
            </a:r>
            <a:r>
              <a:rPr dirty="0" err="1"/>
              <a:t>m</a:t>
            </a:r>
            <a:r>
              <a:rPr dirty="0"/>
              <a:t>=n</a:t>
            </a:r>
            <a:r>
              <a:rPr dirty="0">
                <a:latin typeface="楷体_GB2312"/>
                <a:ea typeface="楷体_GB2312"/>
                <a:cs typeface="楷体_GB2312"/>
                <a:sym typeface="楷体_GB2312"/>
              </a:rPr>
              <a:t>。</a:t>
            </a:r>
          </a:p>
          <a:p>
            <a:pPr marL="348995" indent="-348995" defTabSz="877823">
              <a:spcBef>
                <a:spcPts val="700"/>
              </a:spcBef>
              <a:buSzTx/>
              <a:buNone/>
              <a:defRPr sz="3072">
                <a:latin typeface="Arial"/>
                <a:ea typeface="Arial"/>
                <a:cs typeface="Arial"/>
                <a:sym typeface="Arial"/>
              </a:defRPr>
            </a:pPr>
            <a:r>
              <a:rPr dirty="0">
                <a:latin typeface="楷体_GB2312"/>
                <a:ea typeface="楷体_GB2312"/>
                <a:cs typeface="楷体_GB2312"/>
                <a:sym typeface="楷体_GB2312"/>
              </a:rPr>
              <a:t>	由</a:t>
            </a:r>
            <a:r>
              <a:rPr dirty="0"/>
              <a:t>b</a:t>
            </a:r>
            <a:r>
              <a:rPr dirty="0">
                <a:latin typeface="楷体_GB2312"/>
                <a:ea typeface="楷体_GB2312"/>
                <a:cs typeface="楷体_GB2312"/>
                <a:sym typeface="楷体_GB2312"/>
              </a:rPr>
              <a:t>的任意性知，在消去环</a:t>
            </a:r>
            <a:r>
              <a:rPr dirty="0"/>
              <a:t>R</a:t>
            </a:r>
            <a:r>
              <a:rPr dirty="0">
                <a:latin typeface="楷体_GB2312"/>
                <a:ea typeface="楷体_GB2312"/>
                <a:cs typeface="楷体_GB2312"/>
                <a:sym typeface="楷体_GB2312"/>
              </a:rPr>
              <a:t>中，不为</a:t>
            </a:r>
            <a:r>
              <a:rPr dirty="0"/>
              <a:t>0</a:t>
            </a:r>
            <a:r>
              <a:rPr dirty="0">
                <a:latin typeface="楷体_GB2312"/>
                <a:ea typeface="楷体_GB2312"/>
                <a:cs typeface="楷体_GB2312"/>
                <a:sym typeface="楷体_GB2312"/>
              </a:rPr>
              <a:t>的元素在加法下的周期都与</a:t>
            </a:r>
            <a:r>
              <a:rPr dirty="0"/>
              <a:t>a</a:t>
            </a:r>
            <a:r>
              <a:rPr dirty="0">
                <a:latin typeface="楷体_GB2312"/>
                <a:ea typeface="楷体_GB2312"/>
                <a:cs typeface="楷体_GB2312"/>
                <a:sym typeface="楷体_GB2312"/>
              </a:rPr>
              <a:t>的周期相同。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 thruBlk="1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4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4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4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4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0" grpId="1" build="p" bldLvl="5" animBg="1" advAuto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>
            <a:spLocks noGrp="1"/>
          </p:cNvSpPr>
          <p:nvPr>
            <p:ph type="sldNum" sz="quarter" idx="2"/>
          </p:nvPr>
        </p:nvSpPr>
        <p:spPr>
          <a:xfrm>
            <a:off x="4583033" y="6220142"/>
            <a:ext cx="282734" cy="26924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16</a:t>
            </a:fld>
            <a:endParaRPr dirty="0"/>
          </a:p>
        </p:txBody>
      </p:sp>
      <p:pic>
        <p:nvPicPr>
          <p:cNvPr id="143" name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237" y="433387"/>
            <a:ext cx="7778751" cy="1358901"/>
          </a:xfrm>
          <a:prstGeom prst="rect">
            <a:avLst/>
          </a:prstGeom>
          <a:ln w="12700">
            <a:miter lim="400000"/>
          </a:ln>
        </p:spPr>
      </p:pic>
      <p:sp>
        <p:nvSpPr>
          <p:cNvPr id="144" name="Shape 144"/>
          <p:cNvSpPr>
            <a:spLocks noGrp="1"/>
          </p:cNvSpPr>
          <p:nvPr>
            <p:ph type="body" idx="4294967295"/>
          </p:nvPr>
        </p:nvSpPr>
        <p:spPr>
          <a:xfrm>
            <a:off x="107950" y="1581150"/>
            <a:ext cx="8915400" cy="48006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452437" indent="-452437" algn="just">
              <a:lnSpc>
                <a:spcPct val="130000"/>
              </a:lnSpc>
              <a:spcBef>
                <a:spcPts val="700"/>
              </a:spcBef>
              <a:buClr>
                <a:srgbClr val="212745"/>
              </a:buClr>
              <a:defRPr sz="32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dirty="0">
                <a:latin typeface="楷体_GB2312"/>
                <a:ea typeface="楷体_GB2312"/>
                <a:cs typeface="楷体_GB2312"/>
                <a:sym typeface="楷体_GB2312"/>
              </a:rPr>
              <a:t>性质</a:t>
            </a:r>
            <a:r>
              <a:rPr dirty="0"/>
              <a:t>14</a:t>
            </a:r>
            <a:r>
              <a:rPr dirty="0">
                <a:solidFill>
                  <a:srgbClr val="404040"/>
                </a:solidFill>
              </a:rPr>
              <a:t>  </a:t>
            </a:r>
            <a:r>
              <a:rPr dirty="0">
                <a:solidFill>
                  <a:srgbClr val="404040"/>
                </a:solidFill>
                <a:latin typeface="楷体_GB2312"/>
                <a:ea typeface="楷体_GB2312"/>
                <a:cs typeface="楷体_GB2312"/>
                <a:sym typeface="楷体_GB2312"/>
              </a:rPr>
              <a:t>在消去环</a:t>
            </a:r>
            <a:r>
              <a:rPr dirty="0">
                <a:solidFill>
                  <a:srgbClr val="404040"/>
                </a:solidFill>
              </a:rPr>
              <a:t>R</a:t>
            </a:r>
            <a:r>
              <a:rPr dirty="0">
                <a:solidFill>
                  <a:srgbClr val="404040"/>
                </a:solidFill>
                <a:latin typeface="楷体_GB2312"/>
                <a:ea typeface="楷体_GB2312"/>
                <a:cs typeface="楷体_GB2312"/>
                <a:sym typeface="楷体_GB2312"/>
              </a:rPr>
              <a:t>中，不为</a:t>
            </a:r>
            <a:r>
              <a:rPr dirty="0">
                <a:solidFill>
                  <a:srgbClr val="404040"/>
                </a:solidFill>
              </a:rPr>
              <a:t>0</a:t>
            </a:r>
            <a:r>
              <a:rPr dirty="0">
                <a:solidFill>
                  <a:srgbClr val="404040"/>
                </a:solidFill>
                <a:latin typeface="楷体_GB2312"/>
                <a:ea typeface="楷体_GB2312"/>
                <a:cs typeface="楷体_GB2312"/>
                <a:sym typeface="楷体_GB2312"/>
              </a:rPr>
              <a:t>的元素在加法下的周期或为</a:t>
            </a:r>
            <a:r>
              <a:rPr dirty="0">
                <a:solidFill>
                  <a:srgbClr val="404040"/>
                </a:solidFill>
              </a:rPr>
              <a:t>0</a:t>
            </a:r>
            <a:r>
              <a:rPr dirty="0">
                <a:solidFill>
                  <a:srgbClr val="404040"/>
                </a:solidFill>
                <a:latin typeface="楷体_GB2312"/>
                <a:ea typeface="楷体_GB2312"/>
                <a:cs typeface="楷体_GB2312"/>
                <a:sym typeface="楷体_GB2312"/>
              </a:rPr>
              <a:t>或为质数。</a:t>
            </a:r>
          </a:p>
          <a:p>
            <a:pPr marL="452437" indent="-452437" algn="just">
              <a:lnSpc>
                <a:spcPct val="130000"/>
              </a:lnSpc>
              <a:spcBef>
                <a:spcPts val="700"/>
              </a:spcBef>
              <a:buClr>
                <a:srgbClr val="212745"/>
              </a:buClr>
              <a:defRPr sz="32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dirty="0">
                <a:latin typeface="楷体_GB2312"/>
                <a:ea typeface="楷体_GB2312"/>
                <a:cs typeface="楷体_GB2312"/>
                <a:sym typeface="楷体_GB2312"/>
              </a:rPr>
              <a:t>证明：</a:t>
            </a:r>
            <a:r>
              <a:rPr dirty="0">
                <a:solidFill>
                  <a:srgbClr val="404040"/>
                </a:solidFill>
                <a:latin typeface="楷体_GB2312"/>
                <a:ea typeface="楷体_GB2312"/>
                <a:cs typeface="楷体_GB2312"/>
                <a:sym typeface="楷体_GB2312"/>
              </a:rPr>
              <a:t>设</a:t>
            </a:r>
            <a:r>
              <a:rPr dirty="0">
                <a:solidFill>
                  <a:srgbClr val="404040"/>
                </a:solidFill>
              </a:rPr>
              <a:t>a∈R</a:t>
            </a:r>
            <a:r>
              <a:rPr dirty="0">
                <a:solidFill>
                  <a:srgbClr val="404040"/>
                </a:solidFill>
                <a:latin typeface="楷体_GB2312"/>
                <a:ea typeface="楷体_GB2312"/>
                <a:cs typeface="楷体_GB2312"/>
                <a:sym typeface="楷体_GB2312"/>
              </a:rPr>
              <a:t>，</a:t>
            </a:r>
            <a:r>
              <a:rPr dirty="0">
                <a:solidFill>
                  <a:srgbClr val="404040"/>
                </a:solidFill>
              </a:rPr>
              <a:t>a≠0</a:t>
            </a:r>
            <a:r>
              <a:rPr dirty="0">
                <a:solidFill>
                  <a:srgbClr val="404040"/>
                </a:solidFill>
                <a:latin typeface="楷体_GB2312"/>
                <a:ea typeface="楷体_GB2312"/>
                <a:cs typeface="楷体_GB2312"/>
                <a:sym typeface="楷体_GB2312"/>
              </a:rPr>
              <a:t>，且</a:t>
            </a:r>
            <a:r>
              <a:rPr dirty="0">
                <a:solidFill>
                  <a:srgbClr val="404040"/>
                </a:solidFill>
              </a:rPr>
              <a:t>a</a:t>
            </a:r>
            <a:r>
              <a:rPr dirty="0">
                <a:solidFill>
                  <a:srgbClr val="404040"/>
                </a:solidFill>
                <a:latin typeface="楷体_GB2312"/>
                <a:ea typeface="楷体_GB2312"/>
                <a:cs typeface="楷体_GB2312"/>
                <a:sym typeface="楷体_GB2312"/>
              </a:rPr>
              <a:t>的周期为</a:t>
            </a:r>
            <a:r>
              <a:rPr dirty="0">
                <a:solidFill>
                  <a:srgbClr val="404040"/>
                </a:solidFill>
              </a:rPr>
              <a:t>n</a:t>
            </a:r>
            <a:r>
              <a:rPr dirty="0">
                <a:solidFill>
                  <a:srgbClr val="404040"/>
                </a:solidFill>
                <a:latin typeface="楷体_GB2312"/>
                <a:ea typeface="楷体_GB2312"/>
                <a:cs typeface="楷体_GB2312"/>
                <a:sym typeface="楷体_GB2312"/>
              </a:rPr>
              <a:t>，故：</a:t>
            </a:r>
            <a:r>
              <a:rPr dirty="0">
                <a:solidFill>
                  <a:srgbClr val="404040"/>
                </a:solidFill>
              </a:rPr>
              <a:t>na=0</a:t>
            </a:r>
            <a:r>
              <a:rPr dirty="0">
                <a:solidFill>
                  <a:srgbClr val="404040"/>
                </a:solidFill>
                <a:latin typeface="楷体_GB2312"/>
                <a:ea typeface="楷体_GB2312"/>
                <a:cs typeface="楷体_GB2312"/>
                <a:sym typeface="楷体_GB2312"/>
              </a:rPr>
              <a:t>。</a:t>
            </a:r>
          </a:p>
          <a:p>
            <a:pPr marL="452437" indent="-452437">
              <a:lnSpc>
                <a:spcPct val="130000"/>
              </a:lnSpc>
              <a:spcBef>
                <a:spcPts val="700"/>
              </a:spcBef>
              <a:buSzTx/>
              <a:buNone/>
              <a:defRPr sz="3200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1)</a:t>
            </a:r>
            <a:r>
              <a:rPr dirty="0" err="1">
                <a:latin typeface="楷体_GB2312"/>
                <a:ea typeface="楷体_GB2312"/>
                <a:cs typeface="楷体_GB2312"/>
                <a:sym typeface="楷体_GB2312"/>
              </a:rPr>
              <a:t>若</a:t>
            </a:r>
            <a:r>
              <a:rPr dirty="0" err="1"/>
              <a:t>n</a:t>
            </a:r>
            <a:r>
              <a:rPr dirty="0"/>
              <a:t>=0</a:t>
            </a:r>
            <a:r>
              <a:rPr dirty="0">
                <a:latin typeface="楷体_GB2312"/>
                <a:ea typeface="楷体_GB2312"/>
                <a:cs typeface="楷体_GB2312"/>
                <a:sym typeface="楷体_GB2312"/>
              </a:rPr>
              <a:t>，则得证。</a:t>
            </a:r>
          </a:p>
          <a:p>
            <a:pPr marL="452437" indent="-452437" algn="just">
              <a:lnSpc>
                <a:spcPct val="130000"/>
              </a:lnSpc>
              <a:spcBef>
                <a:spcPts val="700"/>
              </a:spcBef>
              <a:buSzTx/>
              <a:buNone/>
              <a:defRPr sz="3200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2)</a:t>
            </a:r>
            <a:r>
              <a:rPr dirty="0" err="1">
                <a:latin typeface="楷体_GB2312"/>
                <a:ea typeface="楷体_GB2312"/>
                <a:cs typeface="楷体_GB2312"/>
                <a:sym typeface="楷体_GB2312"/>
              </a:rPr>
              <a:t>否则，只需证</a:t>
            </a:r>
            <a:r>
              <a:rPr dirty="0" err="1"/>
              <a:t>n</a:t>
            </a:r>
            <a:r>
              <a:rPr dirty="0" err="1">
                <a:latin typeface="楷体_GB2312"/>
                <a:ea typeface="楷体_GB2312"/>
                <a:cs typeface="楷体_GB2312"/>
                <a:sym typeface="楷体_GB2312"/>
              </a:rPr>
              <a:t>是质数</a:t>
            </a:r>
            <a:r>
              <a:rPr dirty="0">
                <a:latin typeface="楷体_GB2312"/>
                <a:ea typeface="楷体_GB2312"/>
                <a:cs typeface="楷体_GB2312"/>
                <a:sym typeface="楷体_GB2312"/>
              </a:rPr>
              <a:t>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 thruBlk="1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4" grpId="1" build="p" bldLvl="5" animBg="1" advAuto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>
            <a:spLocks noGrp="1"/>
          </p:cNvSpPr>
          <p:nvPr>
            <p:ph type="sldNum" sz="quarter" idx="2"/>
          </p:nvPr>
        </p:nvSpPr>
        <p:spPr>
          <a:xfrm>
            <a:off x="4583033" y="6220142"/>
            <a:ext cx="282734" cy="26924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17</a:t>
            </a:fld>
            <a:endParaRPr/>
          </a:p>
        </p:txBody>
      </p:sp>
      <p:pic>
        <p:nvPicPr>
          <p:cNvPr id="147" name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212" y="188912"/>
            <a:ext cx="7778751" cy="1365251"/>
          </a:xfrm>
          <a:prstGeom prst="rect">
            <a:avLst/>
          </a:prstGeom>
          <a:ln w="12700">
            <a:miter lim="400000"/>
          </a:ln>
        </p:spPr>
      </p:pic>
      <p:sp>
        <p:nvSpPr>
          <p:cNvPr id="148" name="Shape 148"/>
          <p:cNvSpPr>
            <a:spLocks noGrp="1"/>
          </p:cNvSpPr>
          <p:nvPr>
            <p:ph type="body" idx="4294967295"/>
          </p:nvPr>
        </p:nvSpPr>
        <p:spPr>
          <a:xfrm>
            <a:off x="88900" y="1352550"/>
            <a:ext cx="8893175" cy="4746329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17627" indent="-317627" algn="just" defTabSz="749808">
              <a:lnSpc>
                <a:spcPct val="120000"/>
              </a:lnSpc>
              <a:spcBef>
                <a:spcPts val="600"/>
              </a:spcBef>
              <a:buClr>
                <a:srgbClr val="212745"/>
              </a:buClr>
              <a:defRPr sz="2624"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用反证法。设</a:t>
            </a:r>
            <a:r>
              <a:t>n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不是质数，则</a:t>
            </a:r>
            <a:r>
              <a:t>n=n</a:t>
            </a:r>
            <a:r>
              <a:rPr baseline="-35268"/>
              <a:t>1</a:t>
            </a:r>
            <a:r>
              <a:t>n</a:t>
            </a:r>
            <a:r>
              <a:rPr baseline="-35268"/>
              <a:t>2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，且</a:t>
            </a:r>
            <a:r>
              <a:t>n</a:t>
            </a:r>
            <a:r>
              <a:rPr baseline="-35268"/>
              <a:t>1</a:t>
            </a:r>
            <a:r>
              <a:t>≠1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，</a:t>
            </a:r>
            <a:r>
              <a:t>n</a:t>
            </a:r>
            <a:r>
              <a:rPr baseline="-35268"/>
              <a:t>2</a:t>
            </a:r>
            <a:r>
              <a:t>≠1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。故</a:t>
            </a:r>
            <a:r>
              <a:t>1&lt;n</a:t>
            </a:r>
            <a:r>
              <a:rPr baseline="-35268"/>
              <a:t>1</a:t>
            </a:r>
            <a:r>
              <a:t>&lt;n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，</a:t>
            </a:r>
            <a:r>
              <a:t>1&lt;n</a:t>
            </a:r>
            <a:r>
              <a:rPr baseline="-35268"/>
              <a:t>2</a:t>
            </a:r>
            <a:r>
              <a:t>&lt;n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。</a:t>
            </a:r>
          </a:p>
          <a:p>
            <a:pPr marL="317627" indent="-317627" algn="just" defTabSz="749808">
              <a:lnSpc>
                <a:spcPct val="120000"/>
              </a:lnSpc>
              <a:spcBef>
                <a:spcPts val="600"/>
              </a:spcBef>
              <a:buSzTx/>
              <a:buNone/>
              <a:defRPr sz="2624"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	显然，</a:t>
            </a:r>
            <a:r>
              <a:t>n</a:t>
            </a:r>
            <a:r>
              <a:rPr baseline="-35268"/>
              <a:t>1</a:t>
            </a:r>
            <a:r>
              <a:t>a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，</a:t>
            </a:r>
            <a:r>
              <a:t>n</a:t>
            </a:r>
            <a:r>
              <a:rPr baseline="-35268"/>
              <a:t>2</a:t>
            </a:r>
            <a:r>
              <a:t>a∈R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，由</a:t>
            </a:r>
            <a:r>
              <a:t>a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的周期为</a:t>
            </a:r>
            <a:r>
              <a:t>n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知：</a:t>
            </a:r>
            <a:r>
              <a:t>n</a:t>
            </a:r>
            <a:r>
              <a:rPr baseline="-35268"/>
              <a:t>1</a:t>
            </a:r>
            <a:r>
              <a:t>a≠0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，</a:t>
            </a:r>
            <a:r>
              <a:t>n</a:t>
            </a:r>
            <a:r>
              <a:rPr baseline="-35268"/>
              <a:t>2</a:t>
            </a:r>
            <a:r>
              <a:t>a≠0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。</a:t>
            </a:r>
          </a:p>
          <a:p>
            <a:pPr marL="317627" indent="-317627" algn="just" defTabSz="749808">
              <a:lnSpc>
                <a:spcPct val="120000"/>
              </a:lnSpc>
              <a:spcBef>
                <a:spcPts val="600"/>
              </a:spcBef>
              <a:buSzTx/>
              <a:buNone/>
              <a:defRPr sz="2624"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	而</a:t>
            </a:r>
            <a:r>
              <a:t>(n</a:t>
            </a:r>
            <a:r>
              <a:rPr baseline="-35268"/>
              <a:t>1</a:t>
            </a:r>
            <a:r>
              <a:t>a)(n</a:t>
            </a:r>
            <a:r>
              <a:rPr baseline="-35268"/>
              <a:t>2</a:t>
            </a:r>
            <a:r>
              <a:t>a)=(n</a:t>
            </a:r>
            <a:r>
              <a:rPr baseline="-35268"/>
              <a:t>1</a:t>
            </a:r>
            <a:r>
              <a:t>n</a:t>
            </a:r>
            <a:r>
              <a:rPr baseline="-35268"/>
              <a:t>2</a:t>
            </a:r>
            <a:r>
              <a:t>)(aa)</a:t>
            </a:r>
          </a:p>
          <a:p>
            <a:pPr marL="317627" indent="-317627" defTabSz="749808">
              <a:lnSpc>
                <a:spcPct val="120000"/>
              </a:lnSpc>
              <a:spcBef>
                <a:spcPts val="600"/>
              </a:spcBef>
              <a:buSzTx/>
              <a:buNone/>
              <a:defRPr sz="2624">
                <a:latin typeface="Arial"/>
                <a:ea typeface="Arial"/>
                <a:cs typeface="Arial"/>
                <a:sym typeface="Arial"/>
              </a:defRPr>
            </a:pPr>
            <a:r>
              <a:t>                       =(na)a=0a=0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，</a:t>
            </a:r>
          </a:p>
          <a:p>
            <a:pPr marL="317627" indent="-317627" defTabSz="749808">
              <a:lnSpc>
                <a:spcPct val="120000"/>
              </a:lnSpc>
              <a:spcBef>
                <a:spcPts val="600"/>
              </a:spcBef>
              <a:buSzTx/>
              <a:buNone/>
              <a:defRPr sz="2624">
                <a:latin typeface="宋体"/>
                <a:ea typeface="宋体"/>
                <a:cs typeface="宋体"/>
                <a:sym typeface="宋体"/>
              </a:defRPr>
            </a:pP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	故</a:t>
            </a:r>
            <a:r>
              <a:rPr>
                <a:latin typeface="Arial"/>
                <a:ea typeface="Arial"/>
                <a:cs typeface="Arial"/>
                <a:sym typeface="Arial"/>
              </a:rPr>
              <a:t>n</a:t>
            </a:r>
            <a:r>
              <a:rPr baseline="-35268">
                <a:latin typeface="Arial"/>
                <a:ea typeface="Arial"/>
                <a:cs typeface="Arial"/>
                <a:sym typeface="Arial"/>
              </a:rPr>
              <a:t>1</a:t>
            </a:r>
            <a:r>
              <a:rPr>
                <a:latin typeface="Arial"/>
                <a:ea typeface="Arial"/>
                <a:cs typeface="Arial"/>
                <a:sym typeface="Arial"/>
              </a:rPr>
              <a:t>a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，</a:t>
            </a:r>
            <a:r>
              <a:rPr>
                <a:latin typeface="Arial"/>
                <a:ea typeface="Arial"/>
                <a:cs typeface="Arial"/>
                <a:sym typeface="Arial"/>
              </a:rPr>
              <a:t>n</a:t>
            </a:r>
            <a:r>
              <a:rPr baseline="-35268">
                <a:latin typeface="Arial"/>
                <a:ea typeface="Arial"/>
                <a:cs typeface="Arial"/>
                <a:sym typeface="Arial"/>
              </a:rPr>
              <a:t>2</a:t>
            </a:r>
            <a:r>
              <a:rPr>
                <a:latin typeface="Arial"/>
                <a:ea typeface="Arial"/>
                <a:cs typeface="Arial"/>
                <a:sym typeface="Arial"/>
              </a:rPr>
              <a:t>a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为零因子，与</a:t>
            </a:r>
            <a:r>
              <a:rPr>
                <a:latin typeface="Arial"/>
                <a:ea typeface="Arial"/>
                <a:cs typeface="Arial"/>
                <a:sym typeface="Arial"/>
              </a:rPr>
              <a:t>R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无零因子矛盾。</a:t>
            </a:r>
          </a:p>
          <a:p>
            <a:pPr marL="317627" indent="-317627" defTabSz="749808">
              <a:lnSpc>
                <a:spcPct val="120000"/>
              </a:lnSpc>
              <a:spcBef>
                <a:spcPts val="600"/>
              </a:spcBef>
              <a:buSzTx/>
              <a:buNone/>
              <a:defRPr sz="2624">
                <a:latin typeface="宋体"/>
                <a:ea typeface="宋体"/>
                <a:cs typeface="宋体"/>
                <a:sym typeface="宋体"/>
              </a:defRPr>
            </a:pP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	因此，原假设不对，</a:t>
            </a:r>
            <a:r>
              <a:rPr>
                <a:latin typeface="Arial"/>
                <a:ea typeface="Arial"/>
                <a:cs typeface="Arial"/>
                <a:sym typeface="Arial"/>
              </a:rPr>
              <a:t>n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是质数。</a:t>
            </a:r>
            <a:r>
              <a:rPr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 thruBlk="1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4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4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8" grpId="1" build="p" bldLvl="5" animBg="1" advAuto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>
            <a:spLocks noGrp="1"/>
          </p:cNvSpPr>
          <p:nvPr>
            <p:ph type="sldNum" sz="quarter" idx="2"/>
          </p:nvPr>
        </p:nvSpPr>
        <p:spPr>
          <a:xfrm>
            <a:off x="4583033" y="6220142"/>
            <a:ext cx="282734" cy="26924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18</a:t>
            </a:fld>
            <a:endParaRPr/>
          </a:p>
        </p:txBody>
      </p:sp>
      <p:pic>
        <p:nvPicPr>
          <p:cNvPr id="151" name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50" y="103187"/>
            <a:ext cx="7777163" cy="1360488"/>
          </a:xfrm>
          <a:prstGeom prst="rect">
            <a:avLst/>
          </a:prstGeom>
          <a:ln w="12700">
            <a:miter lim="400000"/>
          </a:ln>
        </p:spPr>
      </p:pic>
      <p:sp>
        <p:nvSpPr>
          <p:cNvPr id="152" name="Shape 152"/>
          <p:cNvSpPr>
            <a:spLocks noGrp="1"/>
          </p:cNvSpPr>
          <p:nvPr>
            <p:ph type="body" idx="4294967295"/>
          </p:nvPr>
        </p:nvSpPr>
        <p:spPr>
          <a:xfrm>
            <a:off x="73025" y="1016000"/>
            <a:ext cx="9036050" cy="558165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50519" indent="-350519" algn="just" defTabSz="877823">
              <a:lnSpc>
                <a:spcPct val="110000"/>
              </a:lnSpc>
              <a:spcBef>
                <a:spcPts val="700"/>
              </a:spcBef>
              <a:buClr>
                <a:srgbClr val="212745"/>
              </a:buClr>
              <a:defRPr sz="3072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dirty="0">
                <a:latin typeface="楷体_GB2312"/>
                <a:ea typeface="楷体_GB2312"/>
                <a:cs typeface="楷体_GB2312"/>
                <a:sym typeface="楷体_GB2312"/>
              </a:rPr>
              <a:t>定义</a:t>
            </a:r>
            <a:r>
              <a:rPr dirty="0"/>
              <a:t>6.5.6</a:t>
            </a:r>
            <a:r>
              <a:rPr i="1" dirty="0">
                <a:solidFill>
                  <a:srgbClr val="212745"/>
                </a:solidFill>
              </a:rPr>
              <a:t> </a:t>
            </a:r>
            <a:r>
              <a:rPr dirty="0" err="1">
                <a:solidFill>
                  <a:srgbClr val="404040"/>
                </a:solidFill>
                <a:latin typeface="楷体_GB2312"/>
                <a:ea typeface="楷体_GB2312"/>
                <a:cs typeface="楷体_GB2312"/>
                <a:sym typeface="楷体_GB2312"/>
              </a:rPr>
              <a:t>有壹无零因子的交换环</a:t>
            </a:r>
            <a:r>
              <a:rPr dirty="0">
                <a:solidFill>
                  <a:srgbClr val="404040"/>
                </a:solidFill>
                <a:latin typeface="楷体_GB2312"/>
                <a:ea typeface="楷体_GB2312"/>
                <a:cs typeface="楷体_GB2312"/>
                <a:sym typeface="楷体_GB2312"/>
              </a:rPr>
              <a:t>。</a:t>
            </a:r>
          </a:p>
          <a:p>
            <a:pPr marL="350519" indent="-350519" algn="just" defTabSz="877823">
              <a:lnSpc>
                <a:spcPct val="110000"/>
              </a:lnSpc>
              <a:spcBef>
                <a:spcPts val="700"/>
              </a:spcBef>
              <a:buClr>
                <a:srgbClr val="212745"/>
              </a:buClr>
              <a:defRPr sz="3072">
                <a:solidFill>
                  <a:srgbClr val="21274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dirty="0" err="1">
                <a:latin typeface="楷体_GB2312"/>
                <a:ea typeface="楷体_GB2312"/>
                <a:cs typeface="楷体_GB2312"/>
                <a:sym typeface="楷体_GB2312"/>
              </a:rPr>
              <a:t>理解整区定义</a:t>
            </a:r>
            <a:r>
              <a:rPr dirty="0">
                <a:latin typeface="楷体_GB2312"/>
                <a:ea typeface="楷体_GB2312"/>
                <a:cs typeface="楷体_GB2312"/>
                <a:sym typeface="楷体_GB2312"/>
              </a:rPr>
              <a:t>：</a:t>
            </a:r>
          </a:p>
          <a:p>
            <a:pPr marL="350519" indent="-350519" algn="just" defTabSz="877823">
              <a:lnSpc>
                <a:spcPct val="110000"/>
              </a:lnSpc>
              <a:spcBef>
                <a:spcPts val="700"/>
              </a:spcBef>
              <a:buSzTx/>
              <a:buNone/>
              <a:defRPr sz="3072">
                <a:latin typeface="Arial"/>
                <a:ea typeface="Arial"/>
                <a:cs typeface="Arial"/>
                <a:sym typeface="Arial"/>
              </a:defRPr>
            </a:pPr>
            <a:r>
              <a:rPr dirty="0">
                <a:latin typeface="楷体_GB2312"/>
                <a:ea typeface="楷体_GB2312"/>
                <a:cs typeface="楷体_GB2312"/>
                <a:sym typeface="楷体_GB2312"/>
              </a:rPr>
              <a:t>   </a:t>
            </a:r>
            <a:r>
              <a:rPr dirty="0" err="1">
                <a:latin typeface="楷体_GB2312"/>
                <a:ea typeface="楷体_GB2312"/>
                <a:cs typeface="楷体_GB2312"/>
                <a:sym typeface="楷体_GB2312"/>
              </a:rPr>
              <a:t>是含壹环</a:t>
            </a:r>
            <a:r>
              <a:rPr dirty="0"/>
              <a:t>(</a:t>
            </a:r>
            <a:r>
              <a:rPr dirty="0" err="1">
                <a:latin typeface="楷体_GB2312"/>
                <a:ea typeface="楷体_GB2312"/>
                <a:cs typeface="楷体_GB2312"/>
                <a:sym typeface="楷体_GB2312"/>
              </a:rPr>
              <a:t>至少两个元素</a:t>
            </a:r>
            <a:r>
              <a:rPr dirty="0"/>
              <a:t>)</a:t>
            </a:r>
            <a:r>
              <a:rPr dirty="0">
                <a:latin typeface="楷体_GB2312"/>
                <a:ea typeface="楷体_GB2312"/>
                <a:cs typeface="楷体_GB2312"/>
                <a:sym typeface="楷体_GB2312"/>
              </a:rPr>
              <a:t>、</a:t>
            </a:r>
            <a:r>
              <a:rPr dirty="0" err="1">
                <a:latin typeface="楷体_GB2312"/>
                <a:ea typeface="楷体_GB2312"/>
                <a:cs typeface="楷体_GB2312"/>
                <a:sym typeface="楷体_GB2312"/>
              </a:rPr>
              <a:t>消去环、交换环</a:t>
            </a:r>
            <a:r>
              <a:rPr dirty="0">
                <a:latin typeface="楷体_GB2312"/>
                <a:ea typeface="楷体_GB2312"/>
                <a:cs typeface="楷体_GB2312"/>
                <a:sym typeface="楷体_GB2312"/>
              </a:rPr>
              <a:t>。</a:t>
            </a:r>
          </a:p>
          <a:p>
            <a:pPr marL="350519" indent="-350519" algn="just" defTabSz="877823">
              <a:lnSpc>
                <a:spcPct val="110000"/>
              </a:lnSpc>
              <a:spcBef>
                <a:spcPts val="700"/>
              </a:spcBef>
              <a:buClr>
                <a:srgbClr val="212745"/>
              </a:buClr>
              <a:defRPr sz="3072">
                <a:latin typeface="Arial"/>
                <a:ea typeface="Arial"/>
                <a:cs typeface="Arial"/>
                <a:sym typeface="Arial"/>
              </a:defRPr>
            </a:pPr>
            <a:r>
              <a:rPr dirty="0" err="1">
                <a:latin typeface="楷体_GB2312"/>
                <a:ea typeface="楷体_GB2312"/>
                <a:cs typeface="楷体_GB2312"/>
                <a:sym typeface="楷体_GB2312"/>
              </a:rPr>
              <a:t>想证明</a:t>
            </a:r>
            <a:r>
              <a:rPr dirty="0"/>
              <a:t>(R, +, •)</a:t>
            </a:r>
            <a:r>
              <a:rPr dirty="0" err="1">
                <a:latin typeface="楷体_GB2312"/>
                <a:ea typeface="楷体_GB2312"/>
                <a:cs typeface="楷体_GB2312"/>
                <a:sym typeface="楷体_GB2312"/>
              </a:rPr>
              <a:t>是整区，需要证明</a:t>
            </a:r>
            <a:r>
              <a:rPr dirty="0">
                <a:latin typeface="楷体_GB2312"/>
                <a:ea typeface="楷体_GB2312"/>
                <a:cs typeface="楷体_GB2312"/>
                <a:sym typeface="楷体_GB2312"/>
              </a:rPr>
              <a:t>：</a:t>
            </a:r>
          </a:p>
          <a:p>
            <a:pPr marL="350519" indent="-350519" algn="just" defTabSz="877823">
              <a:lnSpc>
                <a:spcPct val="110000"/>
              </a:lnSpc>
              <a:spcBef>
                <a:spcPts val="700"/>
              </a:spcBef>
              <a:buSzTx/>
              <a:buNone/>
              <a:defRPr sz="3072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1)(R, +)</a:t>
            </a:r>
            <a:r>
              <a:rPr dirty="0" err="1">
                <a:latin typeface="楷体_GB2312"/>
                <a:ea typeface="楷体_GB2312"/>
                <a:cs typeface="楷体_GB2312"/>
                <a:sym typeface="楷体_GB2312"/>
              </a:rPr>
              <a:t>是</a:t>
            </a:r>
            <a:r>
              <a:rPr dirty="0" err="1"/>
              <a:t>Abel</a:t>
            </a:r>
            <a:r>
              <a:rPr dirty="0" err="1">
                <a:latin typeface="楷体_GB2312"/>
                <a:ea typeface="楷体_GB2312"/>
                <a:cs typeface="楷体_GB2312"/>
                <a:sym typeface="楷体_GB2312"/>
              </a:rPr>
              <a:t>群</a:t>
            </a:r>
            <a:r>
              <a:rPr dirty="0">
                <a:latin typeface="楷体_GB2312"/>
                <a:ea typeface="楷体_GB2312"/>
                <a:cs typeface="楷体_GB2312"/>
                <a:sym typeface="楷体_GB2312"/>
              </a:rPr>
              <a:t>；</a:t>
            </a:r>
          </a:p>
          <a:p>
            <a:pPr marL="350519" indent="-350519" algn="just" defTabSz="877823">
              <a:lnSpc>
                <a:spcPct val="110000"/>
              </a:lnSpc>
              <a:spcBef>
                <a:spcPts val="700"/>
              </a:spcBef>
              <a:buSzTx/>
              <a:buNone/>
              <a:defRPr sz="3072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2)(R, •)</a:t>
            </a:r>
            <a:r>
              <a:rPr dirty="0" err="1">
                <a:latin typeface="楷体_GB2312"/>
                <a:ea typeface="楷体_GB2312"/>
                <a:cs typeface="楷体_GB2312"/>
                <a:sym typeface="楷体_GB2312"/>
              </a:rPr>
              <a:t>是半群，有壹，且交换律、消去律成立</a:t>
            </a:r>
            <a:r>
              <a:rPr dirty="0"/>
              <a:t>(</a:t>
            </a:r>
            <a:r>
              <a:rPr dirty="0" err="1">
                <a:latin typeface="楷体_GB2312"/>
                <a:ea typeface="楷体_GB2312"/>
                <a:cs typeface="楷体_GB2312"/>
                <a:sym typeface="楷体_GB2312"/>
              </a:rPr>
              <a:t>无零因子</a:t>
            </a:r>
            <a:r>
              <a:rPr dirty="0"/>
              <a:t>)</a:t>
            </a:r>
            <a:r>
              <a:rPr dirty="0">
                <a:latin typeface="楷体_GB2312"/>
                <a:ea typeface="楷体_GB2312"/>
                <a:cs typeface="楷体_GB2312"/>
                <a:sym typeface="楷体_GB2312"/>
              </a:rPr>
              <a:t>；</a:t>
            </a:r>
          </a:p>
          <a:p>
            <a:pPr marL="350519" indent="-350519" algn="just" defTabSz="877823">
              <a:lnSpc>
                <a:spcPct val="110000"/>
              </a:lnSpc>
              <a:spcBef>
                <a:spcPts val="700"/>
              </a:spcBef>
              <a:buSzTx/>
              <a:buNone/>
              <a:defRPr sz="3072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3)•</a:t>
            </a:r>
            <a:r>
              <a:rPr dirty="0" err="1">
                <a:latin typeface="楷体_GB2312"/>
                <a:ea typeface="楷体_GB2312"/>
                <a:cs typeface="楷体_GB2312"/>
                <a:sym typeface="楷体_GB2312"/>
              </a:rPr>
              <a:t>对</a:t>
            </a:r>
            <a:r>
              <a:rPr dirty="0" err="1"/>
              <a:t>+</a:t>
            </a:r>
            <a:r>
              <a:rPr dirty="0" err="1">
                <a:latin typeface="楷体_GB2312"/>
                <a:ea typeface="楷体_GB2312"/>
                <a:cs typeface="楷体_GB2312"/>
                <a:sym typeface="楷体_GB2312"/>
              </a:rPr>
              <a:t>有分配律</a:t>
            </a:r>
            <a:r>
              <a:rPr dirty="0">
                <a:latin typeface="楷体_GB2312"/>
                <a:ea typeface="楷体_GB2312"/>
                <a:cs typeface="楷体_GB2312"/>
                <a:sym typeface="楷体_GB2312"/>
              </a:rPr>
              <a:t>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 thruBlk="1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5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5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5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2" grpId="1" build="p" bldLvl="5" animBg="1" advAuto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>
            <a:spLocks noGrp="1"/>
          </p:cNvSpPr>
          <p:nvPr>
            <p:ph type="sldNum" sz="quarter" idx="2"/>
          </p:nvPr>
        </p:nvSpPr>
        <p:spPr>
          <a:xfrm>
            <a:off x="4583033" y="6220142"/>
            <a:ext cx="282734" cy="26924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19</a:t>
            </a:fld>
            <a:endParaRPr/>
          </a:p>
        </p:txBody>
      </p:sp>
      <p:pic>
        <p:nvPicPr>
          <p:cNvPr id="155" name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850" y="255587"/>
            <a:ext cx="7777163" cy="1365251"/>
          </a:xfrm>
          <a:prstGeom prst="rect">
            <a:avLst/>
          </a:prstGeom>
          <a:ln w="12700">
            <a:miter lim="400000"/>
          </a:ln>
        </p:spPr>
      </p:pic>
      <p:sp>
        <p:nvSpPr>
          <p:cNvPr id="156" name="Shape 156"/>
          <p:cNvSpPr>
            <a:spLocks noGrp="1"/>
          </p:cNvSpPr>
          <p:nvPr>
            <p:ph type="body" idx="4294967295"/>
          </p:nvPr>
        </p:nvSpPr>
        <p:spPr>
          <a:xfrm>
            <a:off x="34925" y="1268412"/>
            <a:ext cx="9032875" cy="525621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427037" indent="-427037" algn="just">
              <a:lnSpc>
                <a:spcPct val="110000"/>
              </a:lnSpc>
              <a:spcBef>
                <a:spcPts val="700"/>
              </a:spcBef>
              <a:buClr>
                <a:srgbClr val="212745"/>
              </a:buClr>
              <a:defRPr sz="3200">
                <a:latin typeface="Arial"/>
                <a:ea typeface="Arial"/>
                <a:cs typeface="Arial"/>
                <a:sym typeface="Arial"/>
              </a:defRPr>
            </a:pPr>
            <a:r>
              <a:rPr dirty="0" err="1">
                <a:latin typeface="楷体_GB2312"/>
                <a:ea typeface="楷体_GB2312"/>
                <a:cs typeface="楷体_GB2312"/>
                <a:sym typeface="楷体_GB2312"/>
              </a:rPr>
              <a:t>整数环、有理数环、实数环、复数环都是整区</a:t>
            </a:r>
            <a:r>
              <a:rPr dirty="0">
                <a:latin typeface="楷体_GB2312"/>
                <a:ea typeface="楷体_GB2312"/>
                <a:cs typeface="楷体_GB2312"/>
                <a:sym typeface="楷体_GB2312"/>
              </a:rPr>
              <a:t>。</a:t>
            </a:r>
          </a:p>
          <a:p>
            <a:pPr marL="427037" indent="-427037" algn="just">
              <a:lnSpc>
                <a:spcPct val="110000"/>
              </a:lnSpc>
              <a:spcBef>
                <a:spcPts val="700"/>
              </a:spcBef>
              <a:buClr>
                <a:srgbClr val="212745"/>
              </a:buClr>
              <a:defRPr sz="3200">
                <a:latin typeface="Arial"/>
                <a:ea typeface="Arial"/>
                <a:cs typeface="Arial"/>
                <a:sym typeface="Arial"/>
              </a:defRPr>
            </a:pPr>
            <a:r>
              <a:rPr dirty="0" err="1">
                <a:latin typeface="楷体_GB2312"/>
                <a:ea typeface="楷体_GB2312"/>
                <a:cs typeface="楷体_GB2312"/>
                <a:sym typeface="楷体_GB2312"/>
              </a:rPr>
              <a:t>实数域上的所有</a:t>
            </a:r>
            <a:r>
              <a:rPr dirty="0" err="1"/>
              <a:t>n</a:t>
            </a:r>
            <a:r>
              <a:rPr dirty="0" err="1">
                <a:latin typeface="楷体_GB2312"/>
                <a:ea typeface="楷体_GB2312"/>
                <a:cs typeface="楷体_GB2312"/>
                <a:sym typeface="楷体_GB2312"/>
              </a:rPr>
              <a:t>阶矩阵在矩阵的加法与乘法下作成的</a:t>
            </a:r>
            <a:r>
              <a:rPr dirty="0" err="1"/>
              <a:t>n</a:t>
            </a:r>
            <a:r>
              <a:rPr dirty="0" err="1">
                <a:latin typeface="楷体_GB2312"/>
                <a:ea typeface="楷体_GB2312"/>
                <a:cs typeface="楷体_GB2312"/>
                <a:sym typeface="楷体_GB2312"/>
              </a:rPr>
              <a:t>阶矩阵环不是整区：不是交换环，不是消去环</a:t>
            </a:r>
            <a:r>
              <a:rPr dirty="0">
                <a:latin typeface="楷体_GB2312"/>
                <a:ea typeface="楷体_GB2312"/>
                <a:cs typeface="楷体_GB2312"/>
                <a:sym typeface="楷体_GB2312"/>
              </a:rPr>
              <a:t>。</a:t>
            </a:r>
          </a:p>
          <a:p>
            <a:pPr marL="427037" indent="-427037" algn="just">
              <a:lnSpc>
                <a:spcPct val="110000"/>
              </a:lnSpc>
              <a:spcBef>
                <a:spcPts val="700"/>
              </a:spcBef>
              <a:buClr>
                <a:srgbClr val="212745"/>
              </a:buClr>
              <a:defRPr sz="3200">
                <a:latin typeface="Arial"/>
                <a:ea typeface="Arial"/>
                <a:cs typeface="Arial"/>
                <a:sym typeface="Arial"/>
              </a:defRPr>
            </a:pPr>
            <a:r>
              <a:rPr dirty="0">
                <a:latin typeface="楷体_GB2312"/>
                <a:ea typeface="楷体_GB2312"/>
                <a:cs typeface="楷体_GB2312"/>
                <a:sym typeface="楷体_GB2312"/>
              </a:rPr>
              <a:t>整数模</a:t>
            </a:r>
            <a:r>
              <a:rPr dirty="0"/>
              <a:t>4</a:t>
            </a:r>
            <a:r>
              <a:rPr dirty="0">
                <a:latin typeface="楷体_GB2312"/>
                <a:ea typeface="楷体_GB2312"/>
                <a:cs typeface="楷体_GB2312"/>
                <a:sym typeface="楷体_GB2312"/>
              </a:rPr>
              <a:t>的所有剩余类集合</a:t>
            </a:r>
            <a:r>
              <a:rPr dirty="0"/>
              <a:t>Z</a:t>
            </a:r>
            <a:r>
              <a:rPr baseline="-25000" dirty="0"/>
              <a:t>4</a:t>
            </a:r>
            <a:r>
              <a:rPr dirty="0">
                <a:latin typeface="楷体_GB2312"/>
                <a:ea typeface="楷体_GB2312"/>
                <a:cs typeface="楷体_GB2312"/>
                <a:sym typeface="楷体_GB2312"/>
              </a:rPr>
              <a:t>在剩余类加法与乘法下作成一个有壹的交换环，但不是整区：不是消去环。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blinds dir="vert"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6" grpId="1" build="p" bldLvl="5" animBg="1" advAuto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/>
          </p:cNvSpPr>
          <p:nvPr>
            <p:ph type="sldNum" sz="quarter" idx="2"/>
          </p:nvPr>
        </p:nvSpPr>
        <p:spPr>
          <a:xfrm>
            <a:off x="8954749" y="6584545"/>
            <a:ext cx="193438" cy="26924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2</a:t>
            </a:fld>
            <a:endParaRPr/>
          </a:p>
        </p:txBody>
      </p:sp>
      <p:pic>
        <p:nvPicPr>
          <p:cNvPr id="66" name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562" y="55562"/>
            <a:ext cx="7778751" cy="1382713"/>
          </a:xfrm>
          <a:prstGeom prst="rect">
            <a:avLst/>
          </a:prstGeom>
          <a:ln w="12700">
            <a:miter lim="400000"/>
          </a:ln>
        </p:spPr>
      </p:pic>
      <p:sp>
        <p:nvSpPr>
          <p:cNvPr id="67" name="Shape 67"/>
          <p:cNvSpPr>
            <a:spLocks noGrp="1"/>
          </p:cNvSpPr>
          <p:nvPr>
            <p:ph type="body" idx="4294967295"/>
          </p:nvPr>
        </p:nvSpPr>
        <p:spPr>
          <a:xfrm>
            <a:off x="145256" y="952261"/>
            <a:ext cx="8853488" cy="567531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402669" indent="-402669" algn="just" defTabSz="868680">
              <a:spcBef>
                <a:spcPts val="700"/>
              </a:spcBef>
              <a:defRPr sz="3040"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设</a:t>
            </a:r>
            <a:r>
              <a:t>R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是一个非空集合，其中有加</a:t>
            </a:r>
            <a:r>
              <a:t>“+”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、乘</a:t>
            </a:r>
            <a:r>
              <a:t>“•”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两种二元代数运算，称</a:t>
            </a:r>
            <a:r>
              <a:t>(R, +, • )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为一个环，如果</a:t>
            </a:r>
          </a:p>
          <a:p>
            <a:pPr marL="402669" indent="-402669" algn="just" defTabSz="868680">
              <a:spcBef>
                <a:spcPts val="700"/>
              </a:spcBef>
              <a:buSzTx/>
              <a:buNone/>
              <a:defRPr sz="3040">
                <a:latin typeface="Arial"/>
                <a:ea typeface="Arial"/>
                <a:cs typeface="Arial"/>
                <a:sym typeface="Arial"/>
              </a:defRPr>
            </a:pPr>
            <a:r>
              <a:t>1) a+b=b+a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，</a:t>
            </a:r>
          </a:p>
          <a:p>
            <a:pPr marL="402669" indent="-402669" algn="just" defTabSz="868680">
              <a:spcBef>
                <a:spcPts val="700"/>
              </a:spcBef>
              <a:buSzTx/>
              <a:buNone/>
              <a:defRPr sz="3040">
                <a:latin typeface="Arial"/>
                <a:ea typeface="Arial"/>
                <a:cs typeface="Arial"/>
                <a:sym typeface="Arial"/>
              </a:defRPr>
            </a:pPr>
            <a:r>
              <a:t>2) a+(b+c)=(a+b)+c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，</a:t>
            </a:r>
          </a:p>
          <a:p>
            <a:pPr marL="402669" indent="-402669" algn="just" defTabSz="868680">
              <a:spcBef>
                <a:spcPts val="700"/>
              </a:spcBef>
              <a:buSzTx/>
              <a:buNone/>
              <a:defRPr sz="3040">
                <a:latin typeface="Arial"/>
                <a:ea typeface="Arial"/>
                <a:cs typeface="Arial"/>
                <a:sym typeface="Arial"/>
              </a:defRPr>
            </a:pPr>
            <a:r>
              <a:t>3) R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中有一个元素</a:t>
            </a:r>
            <a:r>
              <a:t>0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，适合</a:t>
            </a:r>
            <a:r>
              <a:t>a+0=a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，</a:t>
            </a:r>
          </a:p>
          <a:p>
            <a:pPr marL="402669" indent="-402669" algn="just" defTabSz="868680">
              <a:spcBef>
                <a:spcPts val="700"/>
              </a:spcBef>
              <a:buSzTx/>
              <a:buNone/>
              <a:defRPr sz="3040">
                <a:latin typeface="Arial"/>
                <a:ea typeface="Arial"/>
                <a:cs typeface="Arial"/>
                <a:sym typeface="Arial"/>
              </a:defRPr>
            </a:pPr>
            <a:r>
              <a:t>4) 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对于</a:t>
            </a:r>
            <a:r>
              <a:t>R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中任意</a:t>
            </a:r>
            <a:r>
              <a:t>a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，有</a:t>
            </a:r>
            <a:r>
              <a:t>-a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，适合</a:t>
            </a:r>
            <a:r>
              <a:t>a+(-a)=0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，</a:t>
            </a:r>
          </a:p>
          <a:p>
            <a:pPr marL="402669" indent="-402669" algn="just" defTabSz="868680">
              <a:spcBef>
                <a:spcPts val="700"/>
              </a:spcBef>
              <a:buSzTx/>
              <a:buNone/>
              <a:defRPr sz="3040">
                <a:latin typeface="Arial"/>
                <a:ea typeface="Arial"/>
                <a:cs typeface="Arial"/>
                <a:sym typeface="Arial"/>
              </a:defRPr>
            </a:pPr>
            <a:r>
              <a:t>5) a • (b • c)=(a • b) • c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，</a:t>
            </a:r>
          </a:p>
          <a:p>
            <a:pPr marL="402669" indent="-402669" defTabSz="868680">
              <a:spcBef>
                <a:spcPts val="700"/>
              </a:spcBef>
              <a:buSzTx/>
              <a:buNone/>
              <a:defRPr sz="3040">
                <a:latin typeface="Arial"/>
                <a:ea typeface="Arial"/>
                <a:cs typeface="Arial"/>
                <a:sym typeface="Arial"/>
              </a:defRPr>
            </a:pPr>
            <a:r>
              <a:t>6) a • (b+c)=(a • b)+(a • c)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，</a:t>
            </a:r>
          </a:p>
          <a:p>
            <a:pPr marL="402669" indent="-402669" defTabSz="868680">
              <a:spcBef>
                <a:spcPts val="700"/>
              </a:spcBef>
              <a:buSzTx/>
              <a:buNone/>
              <a:defRPr sz="3040">
                <a:latin typeface="Arial"/>
                <a:ea typeface="Arial"/>
                <a:cs typeface="Arial"/>
                <a:sym typeface="Arial"/>
              </a:defRPr>
            </a:pPr>
            <a:r>
              <a:t>	(a+b) • c=(a • c)+(b • c)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。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 thruBlk="1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1" build="p" bldLvl="5" animBg="1" advAuto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>
            <a:spLocks noGrp="1"/>
          </p:cNvSpPr>
          <p:nvPr>
            <p:ph type="sldNum" sz="quarter" idx="2"/>
          </p:nvPr>
        </p:nvSpPr>
        <p:spPr>
          <a:xfrm>
            <a:off x="4583033" y="6220142"/>
            <a:ext cx="282734" cy="26924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20</a:t>
            </a:fld>
            <a:endParaRPr/>
          </a:p>
        </p:txBody>
      </p:sp>
      <p:pic>
        <p:nvPicPr>
          <p:cNvPr id="161" name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237" y="30162"/>
            <a:ext cx="7778751" cy="1360488"/>
          </a:xfrm>
          <a:prstGeom prst="rect">
            <a:avLst/>
          </a:prstGeom>
          <a:ln w="12700">
            <a:miter lim="400000"/>
          </a:ln>
        </p:spPr>
      </p:pic>
      <p:sp>
        <p:nvSpPr>
          <p:cNvPr id="162" name="Shape 162"/>
          <p:cNvSpPr>
            <a:spLocks noGrp="1"/>
          </p:cNvSpPr>
          <p:nvPr>
            <p:ph type="body" idx="4294967295"/>
          </p:nvPr>
        </p:nvSpPr>
        <p:spPr>
          <a:xfrm>
            <a:off x="61912" y="981075"/>
            <a:ext cx="8974138" cy="5184775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21742" indent="-177085" algn="just" defTabSz="886968">
              <a:spcBef>
                <a:spcPts val="600"/>
              </a:spcBef>
              <a:buClr>
                <a:srgbClr val="212745"/>
              </a:buClr>
              <a:defRPr sz="2716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dirty="0">
                <a:latin typeface="楷体_GB2312"/>
                <a:ea typeface="楷体_GB2312"/>
                <a:cs typeface="楷体_GB2312"/>
                <a:sym typeface="楷体_GB2312"/>
              </a:rPr>
              <a:t>定义</a:t>
            </a:r>
            <a:r>
              <a:rPr dirty="0"/>
              <a:t>6.5.7</a:t>
            </a:r>
            <a:r>
              <a:rPr dirty="0">
                <a:solidFill>
                  <a:srgbClr val="212745"/>
                </a:solidFill>
              </a:rPr>
              <a:t> </a:t>
            </a:r>
            <a:r>
              <a:rPr dirty="0">
                <a:solidFill>
                  <a:srgbClr val="404040"/>
                </a:solidFill>
                <a:latin typeface="楷体_GB2312"/>
                <a:ea typeface="楷体_GB2312"/>
                <a:cs typeface="楷体_GB2312"/>
                <a:sym typeface="楷体_GB2312"/>
              </a:rPr>
              <a:t>设</a:t>
            </a:r>
            <a:r>
              <a:rPr dirty="0">
                <a:solidFill>
                  <a:srgbClr val="404040"/>
                </a:solidFill>
              </a:rPr>
              <a:t>R</a:t>
            </a:r>
            <a:r>
              <a:rPr dirty="0">
                <a:solidFill>
                  <a:srgbClr val="404040"/>
                </a:solidFill>
                <a:latin typeface="楷体_GB2312"/>
                <a:ea typeface="楷体_GB2312"/>
                <a:cs typeface="楷体_GB2312"/>
                <a:sym typeface="楷体_GB2312"/>
              </a:rPr>
              <a:t>为环，如果去掉</a:t>
            </a:r>
            <a:r>
              <a:rPr dirty="0">
                <a:solidFill>
                  <a:srgbClr val="404040"/>
                </a:solidFill>
              </a:rPr>
              <a:t>0</a:t>
            </a:r>
            <a:r>
              <a:rPr dirty="0">
                <a:solidFill>
                  <a:srgbClr val="404040"/>
                </a:solidFill>
                <a:latin typeface="楷体_GB2312"/>
                <a:ea typeface="楷体_GB2312"/>
                <a:cs typeface="楷体_GB2312"/>
                <a:sym typeface="楷体_GB2312"/>
              </a:rPr>
              <a:t>，</a:t>
            </a:r>
            <a:r>
              <a:rPr dirty="0">
                <a:solidFill>
                  <a:srgbClr val="404040"/>
                </a:solidFill>
              </a:rPr>
              <a:t>R</a:t>
            </a:r>
            <a:r>
              <a:rPr dirty="0">
                <a:solidFill>
                  <a:srgbClr val="404040"/>
                </a:solidFill>
                <a:latin typeface="楷体_GB2312"/>
                <a:ea typeface="楷体_GB2312"/>
                <a:cs typeface="楷体_GB2312"/>
                <a:sym typeface="楷体_GB2312"/>
              </a:rPr>
              <a:t>的其余元素作成一个乘法群，则称环</a:t>
            </a:r>
            <a:r>
              <a:rPr dirty="0">
                <a:solidFill>
                  <a:srgbClr val="404040"/>
                </a:solidFill>
              </a:rPr>
              <a:t>R</a:t>
            </a:r>
            <a:r>
              <a:rPr dirty="0">
                <a:solidFill>
                  <a:srgbClr val="404040"/>
                </a:solidFill>
                <a:latin typeface="楷体_GB2312"/>
                <a:ea typeface="楷体_GB2312"/>
                <a:cs typeface="楷体_GB2312"/>
                <a:sym typeface="楷体_GB2312"/>
              </a:rPr>
              <a:t>为体。</a:t>
            </a:r>
          </a:p>
          <a:p>
            <a:pPr marL="221742" indent="-177085" algn="just" defTabSz="886968">
              <a:spcBef>
                <a:spcPts val="600"/>
              </a:spcBef>
              <a:buClr>
                <a:srgbClr val="212745"/>
              </a:buClr>
              <a:defRPr sz="2716">
                <a:solidFill>
                  <a:srgbClr val="21274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dirty="0" err="1">
                <a:latin typeface="楷体_GB2312"/>
                <a:ea typeface="楷体_GB2312"/>
                <a:cs typeface="楷体_GB2312"/>
                <a:sym typeface="楷体_GB2312"/>
              </a:rPr>
              <a:t>理解体的定义</a:t>
            </a:r>
            <a:r>
              <a:rPr dirty="0">
                <a:latin typeface="楷体_GB2312"/>
                <a:ea typeface="楷体_GB2312"/>
                <a:cs typeface="楷体_GB2312"/>
                <a:sym typeface="楷体_GB2312"/>
              </a:rPr>
              <a:t>：</a:t>
            </a:r>
          </a:p>
          <a:p>
            <a:pPr marL="177085" indent="-132429" defTabSz="886968">
              <a:spcBef>
                <a:spcPts val="600"/>
              </a:spcBef>
              <a:buSzTx/>
              <a:buNone/>
              <a:defRPr sz="2716">
                <a:latin typeface="Arial"/>
                <a:ea typeface="Arial"/>
                <a:cs typeface="Arial"/>
                <a:sym typeface="Arial"/>
              </a:defRPr>
            </a:pPr>
            <a:r>
              <a:rPr dirty="0">
                <a:latin typeface="楷体_GB2312"/>
                <a:ea typeface="楷体_GB2312"/>
                <a:cs typeface="楷体_GB2312"/>
                <a:sym typeface="楷体_GB2312"/>
              </a:rPr>
              <a:t>	</a:t>
            </a:r>
            <a:r>
              <a:rPr dirty="0" err="1">
                <a:latin typeface="楷体_GB2312"/>
                <a:ea typeface="楷体_GB2312"/>
                <a:cs typeface="楷体_GB2312"/>
                <a:sym typeface="楷体_GB2312"/>
              </a:rPr>
              <a:t>是含壹环</a:t>
            </a:r>
            <a:r>
              <a:rPr dirty="0"/>
              <a:t>(</a:t>
            </a:r>
            <a:r>
              <a:rPr dirty="0" err="1">
                <a:latin typeface="楷体_GB2312"/>
                <a:ea typeface="楷体_GB2312"/>
                <a:cs typeface="楷体_GB2312"/>
                <a:sym typeface="楷体_GB2312"/>
              </a:rPr>
              <a:t>至少两个元素</a:t>
            </a:r>
            <a:r>
              <a:rPr dirty="0"/>
              <a:t>)</a:t>
            </a:r>
            <a:r>
              <a:rPr dirty="0">
                <a:latin typeface="楷体_GB2312"/>
                <a:ea typeface="楷体_GB2312"/>
                <a:cs typeface="楷体_GB2312"/>
                <a:sym typeface="楷体_GB2312"/>
              </a:rPr>
              <a:t>、</a:t>
            </a:r>
            <a:r>
              <a:rPr dirty="0" err="1">
                <a:latin typeface="楷体_GB2312"/>
                <a:ea typeface="楷体_GB2312"/>
                <a:cs typeface="楷体_GB2312"/>
                <a:sym typeface="楷体_GB2312"/>
              </a:rPr>
              <a:t>消去环，任意非零元素在乘法下有逆，未必是交换环，因此未必是整区</a:t>
            </a:r>
            <a:r>
              <a:rPr dirty="0">
                <a:latin typeface="楷体_GB2312"/>
                <a:ea typeface="楷体_GB2312"/>
                <a:cs typeface="楷体_GB2312"/>
                <a:sym typeface="楷体_GB2312"/>
              </a:rPr>
              <a:t>。</a:t>
            </a:r>
          </a:p>
          <a:p>
            <a:pPr marL="221742" indent="-177085" defTabSz="886968">
              <a:spcBef>
                <a:spcPts val="600"/>
              </a:spcBef>
              <a:buClr>
                <a:srgbClr val="212745"/>
              </a:buClr>
              <a:defRPr sz="2716">
                <a:latin typeface="Arial"/>
                <a:ea typeface="Arial"/>
                <a:cs typeface="Arial"/>
                <a:sym typeface="Arial"/>
              </a:defRPr>
            </a:pPr>
            <a:r>
              <a:rPr dirty="0" err="1">
                <a:latin typeface="楷体_GB2312"/>
                <a:ea typeface="楷体_GB2312"/>
                <a:cs typeface="楷体_GB2312"/>
                <a:sym typeface="楷体_GB2312"/>
              </a:rPr>
              <a:t>想证明</a:t>
            </a:r>
            <a:r>
              <a:rPr dirty="0"/>
              <a:t>(R, +, •)</a:t>
            </a:r>
            <a:r>
              <a:rPr dirty="0" err="1">
                <a:latin typeface="楷体_GB2312"/>
                <a:ea typeface="楷体_GB2312"/>
                <a:cs typeface="楷体_GB2312"/>
                <a:sym typeface="楷体_GB2312"/>
              </a:rPr>
              <a:t>是体，需要证明</a:t>
            </a:r>
            <a:r>
              <a:rPr dirty="0">
                <a:latin typeface="楷体_GB2312"/>
                <a:ea typeface="楷体_GB2312"/>
                <a:cs typeface="楷体_GB2312"/>
                <a:sym typeface="楷体_GB2312"/>
              </a:rPr>
              <a:t>：</a:t>
            </a:r>
          </a:p>
          <a:p>
            <a:pPr marL="177085" indent="-132429" defTabSz="886968">
              <a:spcBef>
                <a:spcPts val="600"/>
              </a:spcBef>
              <a:buSzTx/>
              <a:buNone/>
              <a:defRPr sz="2716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	(R, +)</a:t>
            </a:r>
            <a:r>
              <a:rPr dirty="0" err="1">
                <a:latin typeface="楷体_GB2312"/>
                <a:ea typeface="楷体_GB2312"/>
                <a:cs typeface="楷体_GB2312"/>
                <a:sym typeface="楷体_GB2312"/>
              </a:rPr>
              <a:t>是</a:t>
            </a:r>
            <a:r>
              <a:rPr dirty="0" err="1"/>
              <a:t>Abel</a:t>
            </a:r>
            <a:r>
              <a:rPr dirty="0" err="1">
                <a:latin typeface="楷体_GB2312"/>
                <a:ea typeface="楷体_GB2312"/>
                <a:cs typeface="楷体_GB2312"/>
                <a:sym typeface="楷体_GB2312"/>
              </a:rPr>
              <a:t>群</a:t>
            </a:r>
            <a:r>
              <a:rPr dirty="0">
                <a:latin typeface="楷体_GB2312"/>
                <a:ea typeface="楷体_GB2312"/>
                <a:cs typeface="楷体_GB2312"/>
                <a:sym typeface="楷体_GB2312"/>
              </a:rPr>
              <a:t>；</a:t>
            </a:r>
            <a:r>
              <a:rPr dirty="0"/>
              <a:t>(R*, •)</a:t>
            </a:r>
            <a:r>
              <a:rPr dirty="0" err="1">
                <a:latin typeface="楷体_GB2312"/>
                <a:ea typeface="楷体_GB2312"/>
                <a:cs typeface="楷体_GB2312"/>
                <a:sym typeface="楷体_GB2312"/>
              </a:rPr>
              <a:t>是群</a:t>
            </a:r>
            <a:r>
              <a:rPr dirty="0">
                <a:latin typeface="楷体_GB2312"/>
                <a:ea typeface="楷体_GB2312"/>
                <a:cs typeface="楷体_GB2312"/>
                <a:sym typeface="楷体_GB2312"/>
              </a:rPr>
              <a:t>； </a:t>
            </a:r>
            <a:r>
              <a:rPr dirty="0"/>
              <a:t>•</a:t>
            </a:r>
            <a:r>
              <a:rPr dirty="0" err="1">
                <a:latin typeface="楷体_GB2312"/>
                <a:ea typeface="楷体_GB2312"/>
                <a:cs typeface="楷体_GB2312"/>
                <a:sym typeface="楷体_GB2312"/>
              </a:rPr>
              <a:t>对</a:t>
            </a:r>
            <a:r>
              <a:rPr dirty="0" err="1"/>
              <a:t>+</a:t>
            </a:r>
            <a:r>
              <a:rPr dirty="0" err="1">
                <a:latin typeface="楷体_GB2312"/>
                <a:ea typeface="楷体_GB2312"/>
                <a:cs typeface="楷体_GB2312"/>
                <a:sym typeface="楷体_GB2312"/>
              </a:rPr>
              <a:t>有左右分配律</a:t>
            </a:r>
            <a:r>
              <a:rPr dirty="0">
                <a:latin typeface="楷体_GB2312"/>
                <a:ea typeface="楷体_GB2312"/>
                <a:cs typeface="楷体_GB2312"/>
                <a:sym typeface="楷体_GB2312"/>
              </a:rPr>
              <a:t>。</a:t>
            </a:r>
          </a:p>
          <a:p>
            <a:pPr marL="221742" indent="-177085" defTabSz="886968">
              <a:spcBef>
                <a:spcPts val="600"/>
              </a:spcBef>
              <a:buClr>
                <a:srgbClr val="212745"/>
              </a:buClr>
              <a:defRPr sz="2716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dirty="0" err="1">
                <a:latin typeface="楷体_GB2312"/>
                <a:ea typeface="楷体_GB2312"/>
                <a:cs typeface="楷体_GB2312"/>
                <a:sym typeface="楷体_GB2312"/>
              </a:rPr>
              <a:t>例：</a:t>
            </a:r>
            <a:r>
              <a:rPr dirty="0" err="1">
                <a:solidFill>
                  <a:srgbClr val="404040"/>
                </a:solidFill>
                <a:latin typeface="楷体_GB2312"/>
                <a:ea typeface="楷体_GB2312"/>
                <a:cs typeface="楷体_GB2312"/>
                <a:sym typeface="楷体_GB2312"/>
              </a:rPr>
              <a:t>整数环不是体。有理数环、实数环、复数环都是体</a:t>
            </a:r>
            <a:r>
              <a:rPr dirty="0">
                <a:solidFill>
                  <a:srgbClr val="404040"/>
                </a:solidFill>
                <a:latin typeface="楷体_GB2312"/>
                <a:ea typeface="楷体_GB2312"/>
                <a:cs typeface="楷体_GB2312"/>
                <a:sym typeface="楷体_GB2312"/>
              </a:rPr>
              <a:t>。 </a:t>
            </a:r>
          </a:p>
          <a:p>
            <a:pPr marL="221742" indent="-177085" defTabSz="886968">
              <a:spcBef>
                <a:spcPts val="600"/>
              </a:spcBef>
              <a:buClr>
                <a:srgbClr val="212745"/>
              </a:buClr>
              <a:defRPr sz="2716">
                <a:latin typeface="Arial"/>
                <a:ea typeface="Arial"/>
                <a:cs typeface="Arial"/>
                <a:sym typeface="Arial"/>
              </a:defRPr>
            </a:pPr>
            <a:r>
              <a:rPr dirty="0" err="1">
                <a:latin typeface="楷体_GB2312"/>
                <a:ea typeface="楷体_GB2312"/>
                <a:cs typeface="楷体_GB2312"/>
                <a:sym typeface="楷体_GB2312"/>
              </a:rPr>
              <a:t>可见，整区未必是体，体也未必是整区</a:t>
            </a:r>
            <a:r>
              <a:rPr dirty="0">
                <a:latin typeface="楷体_GB2312"/>
                <a:ea typeface="楷体_GB2312"/>
                <a:cs typeface="楷体_GB2312"/>
                <a:sym typeface="楷体_GB2312"/>
              </a:rPr>
              <a:t>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blinds dir="vert"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6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6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16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2" grpId="1" build="p" bldLvl="5" animBg="1" advAuto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>
            <a:spLocks noGrp="1"/>
          </p:cNvSpPr>
          <p:nvPr>
            <p:ph type="sldNum" sz="quarter" idx="2"/>
          </p:nvPr>
        </p:nvSpPr>
        <p:spPr>
          <a:xfrm>
            <a:off x="8863914" y="6592393"/>
            <a:ext cx="282734" cy="26924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21</a:t>
            </a:fld>
            <a:endParaRPr/>
          </a:p>
        </p:txBody>
      </p:sp>
      <p:pic>
        <p:nvPicPr>
          <p:cNvPr id="167" name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237" y="109537"/>
            <a:ext cx="7778751" cy="1358901"/>
          </a:xfrm>
          <a:prstGeom prst="rect">
            <a:avLst/>
          </a:prstGeom>
          <a:ln w="12700">
            <a:miter lim="400000"/>
          </a:ln>
        </p:spPr>
      </p:pic>
      <p:sp>
        <p:nvSpPr>
          <p:cNvPr id="168" name="Shape 168"/>
          <p:cNvSpPr>
            <a:spLocks noGrp="1"/>
          </p:cNvSpPr>
          <p:nvPr>
            <p:ph type="body" idx="4294967295"/>
          </p:nvPr>
        </p:nvSpPr>
        <p:spPr>
          <a:xfrm>
            <a:off x="53974" y="1076717"/>
            <a:ext cx="9036051" cy="5618164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55091" indent="-355091" algn="just" defTabSz="877823">
              <a:spcBef>
                <a:spcPts val="600"/>
              </a:spcBef>
              <a:buClr>
                <a:srgbClr val="212745"/>
              </a:buClr>
              <a:defRPr sz="2688"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假定</a:t>
            </a:r>
            <a:r>
              <a:t>R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是无零因子的有限环，且不只有一个元素，则</a:t>
            </a:r>
            <a:r>
              <a:t>R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必是一个体。</a:t>
            </a:r>
          </a:p>
          <a:p>
            <a:pPr marL="355091" indent="-355091" algn="just" defTabSz="877823">
              <a:spcBef>
                <a:spcPts val="600"/>
              </a:spcBef>
              <a:buClr>
                <a:srgbClr val="212745"/>
              </a:buClr>
              <a:defRPr sz="2688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证明：</a:t>
            </a:r>
            <a:r>
              <a:rPr>
                <a:solidFill>
                  <a:srgbClr val="404040"/>
                </a:solidFill>
                <a:latin typeface="楷体_GB2312"/>
                <a:ea typeface="楷体_GB2312"/>
                <a:cs typeface="楷体_GB2312"/>
                <a:sym typeface="楷体_GB2312"/>
              </a:rPr>
              <a:t>只需证明环</a:t>
            </a:r>
            <a:r>
              <a:rPr>
                <a:solidFill>
                  <a:srgbClr val="404040"/>
                </a:solidFill>
              </a:rPr>
              <a:t>R</a:t>
            </a:r>
            <a:r>
              <a:rPr>
                <a:solidFill>
                  <a:srgbClr val="404040"/>
                </a:solidFill>
                <a:latin typeface="楷体_GB2312"/>
                <a:ea typeface="楷体_GB2312"/>
                <a:cs typeface="楷体_GB2312"/>
                <a:sym typeface="楷体_GB2312"/>
              </a:rPr>
              <a:t>中所有非零元做成乘法群。</a:t>
            </a:r>
            <a:endParaRPr>
              <a:solidFill>
                <a:srgbClr val="212745"/>
              </a:solidFill>
            </a:endParaRPr>
          </a:p>
          <a:p>
            <a:pPr marL="355091" indent="-355091" algn="just" defTabSz="877823">
              <a:spcBef>
                <a:spcPts val="600"/>
              </a:spcBef>
              <a:buSzTx/>
              <a:buNone/>
              <a:defRPr sz="2688">
                <a:latin typeface="Arial"/>
                <a:ea typeface="Arial"/>
                <a:cs typeface="Arial"/>
                <a:sym typeface="Arial"/>
              </a:defRPr>
            </a:pPr>
            <a:r>
              <a:t>1)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由</a:t>
            </a:r>
            <a:r>
              <a:t>R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中不只有一个元素，知</a:t>
            </a:r>
            <a:r>
              <a:t>R*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非空。</a:t>
            </a:r>
          </a:p>
          <a:p>
            <a:pPr marL="355091" indent="-355091" algn="just" defTabSz="877823">
              <a:spcBef>
                <a:spcPts val="600"/>
              </a:spcBef>
              <a:buSzTx/>
              <a:buNone/>
              <a:defRPr sz="2688">
                <a:latin typeface="Arial"/>
                <a:ea typeface="Arial"/>
                <a:cs typeface="Arial"/>
                <a:sym typeface="Arial"/>
              </a:defRPr>
            </a:pPr>
            <a:r>
              <a:t>2)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任取</a:t>
            </a:r>
            <a:r>
              <a:t>a,b∈R*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，即</a:t>
            </a:r>
            <a:r>
              <a:t>a≠0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，</a:t>
            </a:r>
            <a:r>
              <a:t>b≠0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，由</a:t>
            </a:r>
            <a:r>
              <a:t>R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无零因子，知</a:t>
            </a:r>
            <a:r>
              <a:t>ab≠0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，即</a:t>
            </a:r>
            <a:r>
              <a:t>ab∈R*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。 </a:t>
            </a:r>
          </a:p>
          <a:p>
            <a:pPr marL="355091" indent="-355091" algn="just" defTabSz="877823">
              <a:spcBef>
                <a:spcPts val="600"/>
              </a:spcBef>
              <a:buSzTx/>
              <a:buNone/>
              <a:defRPr sz="2688">
                <a:latin typeface="Arial"/>
                <a:ea typeface="Arial"/>
                <a:cs typeface="Arial"/>
                <a:sym typeface="Arial"/>
              </a:defRPr>
            </a:pPr>
            <a:r>
              <a:t>3)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由环</a:t>
            </a:r>
            <a:r>
              <a:t>R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对乘法适合结合律知，</a:t>
            </a:r>
            <a:r>
              <a:t>R*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对乘法亦适合结合律。</a:t>
            </a:r>
          </a:p>
          <a:p>
            <a:pPr marL="355091" indent="-355091" algn="just" defTabSz="877823">
              <a:spcBef>
                <a:spcPts val="600"/>
              </a:spcBef>
              <a:buSzTx/>
              <a:buNone/>
              <a:defRPr sz="2688">
                <a:latin typeface="Arial"/>
                <a:ea typeface="Arial"/>
                <a:cs typeface="Arial"/>
                <a:sym typeface="Arial"/>
              </a:defRPr>
            </a:pPr>
            <a:r>
              <a:t>4)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由</a:t>
            </a:r>
            <a:r>
              <a:t>R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无零因子知，</a:t>
            </a:r>
            <a:r>
              <a:t>R*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中消去律成立。</a:t>
            </a:r>
          </a:p>
          <a:p>
            <a:pPr marL="355091" indent="-355091" algn="just" defTabSz="877823">
              <a:spcBef>
                <a:spcPts val="600"/>
              </a:spcBef>
              <a:buSzTx/>
              <a:buNone/>
              <a:defRPr sz="2688">
                <a:latin typeface="Arial"/>
                <a:ea typeface="Arial"/>
                <a:cs typeface="Arial"/>
                <a:sym typeface="Arial"/>
              </a:defRPr>
            </a:pPr>
            <a:r>
              <a:t>5)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由</a:t>
            </a:r>
            <a:r>
              <a:t>R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有限，知</a:t>
            </a:r>
            <a:r>
              <a:t>R*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有限。</a:t>
            </a:r>
          </a:p>
          <a:p>
            <a:pPr marL="355091" indent="-355091" algn="just" defTabSz="877823">
              <a:spcBef>
                <a:spcPts val="600"/>
              </a:spcBef>
              <a:buSzTx/>
              <a:buNone/>
              <a:defRPr sz="2688"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	所以环</a:t>
            </a:r>
            <a:r>
              <a:t>R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中所有非零元做成乘法群，因而是体。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blinds dir="vert"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1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1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1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8" grpId="1" build="p" bldLvl="5" animBg="1" advAuto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>
            <a:spLocks noGrp="1"/>
          </p:cNvSpPr>
          <p:nvPr>
            <p:ph type="sldNum" sz="quarter" idx="2"/>
          </p:nvPr>
        </p:nvSpPr>
        <p:spPr>
          <a:xfrm>
            <a:off x="4583033" y="6220142"/>
            <a:ext cx="282734" cy="26924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22</a:t>
            </a:fld>
            <a:endParaRPr/>
          </a:p>
        </p:txBody>
      </p:sp>
      <p:pic>
        <p:nvPicPr>
          <p:cNvPr id="173" name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212" y="103187"/>
            <a:ext cx="7778751" cy="1360488"/>
          </a:xfrm>
          <a:prstGeom prst="rect">
            <a:avLst/>
          </a:prstGeom>
          <a:ln w="12700">
            <a:miter lim="400000"/>
          </a:ln>
        </p:spPr>
      </p:pic>
      <p:sp>
        <p:nvSpPr>
          <p:cNvPr id="174" name="Shape 174"/>
          <p:cNvSpPr>
            <a:spLocks noGrp="1"/>
          </p:cNvSpPr>
          <p:nvPr>
            <p:ph type="body" idx="4294967295"/>
          </p:nvPr>
        </p:nvSpPr>
        <p:spPr>
          <a:xfrm>
            <a:off x="112712" y="979487"/>
            <a:ext cx="9031288" cy="561816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19455" indent="-175259" algn="just" defTabSz="877823">
              <a:spcBef>
                <a:spcPts val="700"/>
              </a:spcBef>
              <a:buClr>
                <a:srgbClr val="212745"/>
              </a:buClr>
              <a:defRPr sz="3072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定义</a:t>
            </a:r>
            <a:r>
              <a:t>6.5.8 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域</a:t>
            </a:r>
            <a:r>
              <a:rPr>
                <a:solidFill>
                  <a:srgbClr val="212745"/>
                </a:solidFill>
                <a:latin typeface="楷体_GB2312"/>
                <a:ea typeface="楷体_GB2312"/>
                <a:cs typeface="楷体_GB2312"/>
                <a:sym typeface="楷体_GB2312"/>
              </a:rPr>
              <a:t>是</a:t>
            </a:r>
            <a:r>
              <a:rPr>
                <a:solidFill>
                  <a:srgbClr val="404040"/>
                </a:solidFill>
                <a:latin typeface="楷体_GB2312"/>
                <a:ea typeface="楷体_GB2312"/>
                <a:cs typeface="楷体_GB2312"/>
                <a:sym typeface="楷体_GB2312"/>
              </a:rPr>
              <a:t>交换体。</a:t>
            </a:r>
          </a:p>
          <a:p>
            <a:pPr marL="219455" indent="-175259" algn="just" defTabSz="877823">
              <a:spcBef>
                <a:spcPts val="700"/>
              </a:spcBef>
              <a:buClr>
                <a:srgbClr val="212745"/>
              </a:buClr>
              <a:defRPr sz="3072"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理解域的定义：</a:t>
            </a:r>
          </a:p>
          <a:p>
            <a:pPr marL="175259" indent="-131063" algn="just" defTabSz="877823">
              <a:spcBef>
                <a:spcPts val="700"/>
              </a:spcBef>
              <a:buSzTx/>
              <a:buNone/>
              <a:defRPr sz="3072"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	是含壹环</a:t>
            </a:r>
            <a:r>
              <a:t>(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至少两个元素</a:t>
            </a:r>
            <a:r>
              <a:t>)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、消去环、任意非零元素在乘法下有逆，交换环。</a:t>
            </a:r>
          </a:p>
          <a:p>
            <a:pPr marL="219455" indent="-175259" defTabSz="877823">
              <a:spcBef>
                <a:spcPts val="700"/>
              </a:spcBef>
              <a:buClr>
                <a:srgbClr val="212745"/>
              </a:buClr>
              <a:defRPr sz="3072"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想证明</a:t>
            </a:r>
            <a:r>
              <a:t>(R, +, •)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是域，需要证明： </a:t>
            </a:r>
          </a:p>
          <a:p>
            <a:pPr marL="175259" indent="-131063" defTabSz="877823">
              <a:spcBef>
                <a:spcPts val="700"/>
              </a:spcBef>
              <a:buSzTx/>
              <a:buNone/>
              <a:defRPr sz="3072">
                <a:latin typeface="Arial"/>
                <a:ea typeface="Arial"/>
                <a:cs typeface="Arial"/>
                <a:sym typeface="Arial"/>
              </a:defRPr>
            </a:pPr>
            <a:r>
              <a:t>	(R,+)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是</a:t>
            </a:r>
            <a:r>
              <a:t>Abel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群；</a:t>
            </a:r>
            <a:r>
              <a:t>(R*,•)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是</a:t>
            </a:r>
            <a:r>
              <a:t>Abel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群；</a:t>
            </a:r>
            <a:r>
              <a:t>•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对</a:t>
            </a:r>
            <a:r>
              <a:t>+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有分配律。</a:t>
            </a:r>
          </a:p>
          <a:p>
            <a:pPr marL="219455" indent="-175259" defTabSz="877823">
              <a:spcBef>
                <a:spcPts val="700"/>
              </a:spcBef>
              <a:buClr>
                <a:srgbClr val="212745"/>
              </a:buClr>
              <a:defRPr sz="3072"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在域中每一个非零元素都具有两个与之相联系的周期，一个是在加法群中的加法周期，一个是在乘法群中的乘法周期。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blinds dir="vert"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7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7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7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7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" grpId="1" build="p" bldLvl="5" animBg="1" advAuto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>
            <a:spLocks noGrp="1"/>
          </p:cNvSpPr>
          <p:nvPr>
            <p:ph type="sldNum" sz="quarter" idx="2"/>
          </p:nvPr>
        </p:nvSpPr>
        <p:spPr>
          <a:xfrm>
            <a:off x="4583033" y="6220142"/>
            <a:ext cx="282734" cy="26924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23</a:t>
            </a:fld>
            <a:endParaRPr/>
          </a:p>
        </p:txBody>
      </p:sp>
      <p:sp>
        <p:nvSpPr>
          <p:cNvPr id="177" name="Shape 177"/>
          <p:cNvSpPr>
            <a:spLocks noGrp="1"/>
          </p:cNvSpPr>
          <p:nvPr>
            <p:ph type="body" idx="4294967295"/>
          </p:nvPr>
        </p:nvSpPr>
        <p:spPr>
          <a:xfrm>
            <a:off x="76200" y="620712"/>
            <a:ext cx="9067800" cy="5673726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10311" indent="-167957" defTabSz="841247">
              <a:spcBef>
                <a:spcPts val="700"/>
              </a:spcBef>
              <a:buClr>
                <a:srgbClr val="212745"/>
              </a:buClr>
              <a:defRPr sz="2944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dirty="0" err="1">
                <a:latin typeface="楷体_GB2312"/>
                <a:ea typeface="楷体_GB2312"/>
                <a:cs typeface="楷体_GB2312"/>
                <a:sym typeface="楷体_GB2312"/>
              </a:rPr>
              <a:t>例：</a:t>
            </a:r>
            <a:r>
              <a:rPr dirty="0" err="1">
                <a:solidFill>
                  <a:srgbClr val="404040"/>
                </a:solidFill>
                <a:latin typeface="楷体_GB2312"/>
                <a:ea typeface="楷体_GB2312"/>
                <a:cs typeface="楷体_GB2312"/>
                <a:sym typeface="楷体_GB2312"/>
              </a:rPr>
              <a:t>有理数域、实数域都是域</a:t>
            </a:r>
            <a:r>
              <a:rPr dirty="0">
                <a:solidFill>
                  <a:srgbClr val="404040"/>
                </a:solidFill>
                <a:latin typeface="楷体_GB2312"/>
                <a:ea typeface="楷体_GB2312"/>
                <a:cs typeface="楷体_GB2312"/>
                <a:sym typeface="楷体_GB2312"/>
              </a:rPr>
              <a:t>。</a:t>
            </a:r>
          </a:p>
          <a:p>
            <a:pPr marL="167957" indent="-125603" defTabSz="841247">
              <a:spcBef>
                <a:spcPts val="700"/>
              </a:spcBef>
              <a:buSzTx/>
              <a:buNone/>
              <a:defRPr sz="2944">
                <a:latin typeface="Arial"/>
                <a:ea typeface="Arial"/>
                <a:cs typeface="Arial"/>
                <a:sym typeface="Arial"/>
              </a:defRPr>
            </a:pPr>
            <a:r>
              <a:rPr dirty="0">
                <a:latin typeface="楷体_GB2312"/>
                <a:ea typeface="楷体_GB2312"/>
                <a:cs typeface="楷体_GB2312"/>
                <a:sym typeface="楷体_GB2312"/>
              </a:rPr>
              <a:t>	其中每一非零元素的加法周期是</a:t>
            </a:r>
            <a:r>
              <a:rPr dirty="0"/>
              <a:t>0(</a:t>
            </a:r>
            <a:r>
              <a:rPr dirty="0" err="1">
                <a:latin typeface="楷体_GB2312"/>
                <a:ea typeface="楷体_GB2312"/>
                <a:cs typeface="楷体_GB2312"/>
                <a:sym typeface="楷体_GB2312"/>
              </a:rPr>
              <a:t>无穷</a:t>
            </a:r>
            <a:r>
              <a:rPr dirty="0"/>
              <a:t>)</a:t>
            </a:r>
            <a:r>
              <a:rPr dirty="0">
                <a:latin typeface="楷体_GB2312"/>
                <a:ea typeface="楷体_GB2312"/>
                <a:cs typeface="楷体_GB2312"/>
                <a:sym typeface="楷体_GB2312"/>
              </a:rPr>
              <a:t>，</a:t>
            </a:r>
            <a:r>
              <a:rPr dirty="0"/>
              <a:t>1</a:t>
            </a:r>
            <a:r>
              <a:rPr dirty="0">
                <a:latin typeface="楷体_GB2312"/>
                <a:ea typeface="楷体_GB2312"/>
                <a:cs typeface="楷体_GB2312"/>
                <a:sym typeface="楷体_GB2312"/>
              </a:rPr>
              <a:t>的乘法周期是</a:t>
            </a:r>
            <a:r>
              <a:rPr dirty="0"/>
              <a:t>1</a:t>
            </a:r>
            <a:r>
              <a:rPr dirty="0">
                <a:latin typeface="楷体_GB2312"/>
                <a:ea typeface="楷体_GB2312"/>
                <a:cs typeface="楷体_GB2312"/>
                <a:sym typeface="楷体_GB2312"/>
              </a:rPr>
              <a:t>，</a:t>
            </a:r>
            <a:r>
              <a:rPr dirty="0"/>
              <a:t>-1</a:t>
            </a:r>
            <a:r>
              <a:rPr dirty="0">
                <a:latin typeface="楷体_GB2312"/>
                <a:ea typeface="楷体_GB2312"/>
                <a:cs typeface="楷体_GB2312"/>
                <a:sym typeface="楷体_GB2312"/>
              </a:rPr>
              <a:t>的乘法周期是</a:t>
            </a:r>
            <a:r>
              <a:rPr dirty="0"/>
              <a:t>2</a:t>
            </a:r>
            <a:r>
              <a:rPr dirty="0">
                <a:latin typeface="楷体_GB2312"/>
                <a:ea typeface="楷体_GB2312"/>
                <a:cs typeface="楷体_GB2312"/>
                <a:sym typeface="楷体_GB2312"/>
              </a:rPr>
              <a:t>，此外，其它非零元的乘法周期为</a:t>
            </a:r>
            <a:r>
              <a:rPr dirty="0"/>
              <a:t>0</a:t>
            </a:r>
            <a:r>
              <a:rPr dirty="0">
                <a:latin typeface="楷体_GB2312"/>
                <a:ea typeface="楷体_GB2312"/>
                <a:cs typeface="楷体_GB2312"/>
                <a:sym typeface="楷体_GB2312"/>
              </a:rPr>
              <a:t>。</a:t>
            </a:r>
          </a:p>
          <a:p>
            <a:pPr marL="210311" indent="-167957" defTabSz="841247">
              <a:spcBef>
                <a:spcPts val="700"/>
              </a:spcBef>
              <a:buClr>
                <a:srgbClr val="212745"/>
              </a:buClr>
              <a:defRPr sz="2944">
                <a:latin typeface="Arial"/>
                <a:ea typeface="Arial"/>
                <a:cs typeface="Arial"/>
                <a:sym typeface="Arial"/>
              </a:defRPr>
            </a:pPr>
            <a:r>
              <a:rPr dirty="0">
                <a:latin typeface="楷体_GB2312"/>
                <a:ea typeface="楷体_GB2312"/>
                <a:cs typeface="楷体_GB2312"/>
                <a:sym typeface="楷体_GB2312"/>
              </a:rPr>
              <a:t>在域中，</a:t>
            </a:r>
            <a:r>
              <a:rPr dirty="0"/>
              <a:t>ab</a:t>
            </a:r>
            <a:r>
              <a:rPr baseline="29826" dirty="0"/>
              <a:t>-1</a:t>
            </a:r>
            <a:r>
              <a:rPr dirty="0">
                <a:latin typeface="楷体_GB2312"/>
                <a:ea typeface="楷体_GB2312"/>
                <a:cs typeface="楷体_GB2312"/>
                <a:sym typeface="楷体_GB2312"/>
              </a:rPr>
              <a:t>可以写成    。</a:t>
            </a:r>
          </a:p>
          <a:p>
            <a:pPr marL="167957" indent="-125603" defTabSz="841247">
              <a:spcBef>
                <a:spcPts val="300"/>
              </a:spcBef>
              <a:buSzTx/>
              <a:buNone/>
              <a:defRPr sz="2944">
                <a:solidFill>
                  <a:srgbClr val="212745"/>
                </a:solidFill>
                <a:latin typeface="Arial"/>
                <a:ea typeface="Arial"/>
                <a:cs typeface="Arial"/>
                <a:sym typeface="Arial"/>
              </a:defRPr>
            </a:pPr>
            <a:endParaRPr dirty="0">
              <a:latin typeface="楷体_GB2312"/>
              <a:ea typeface="楷体_GB2312"/>
              <a:cs typeface="楷体_GB2312"/>
              <a:sym typeface="楷体_GB2312"/>
            </a:endParaRPr>
          </a:p>
          <a:p>
            <a:pPr marL="210311" indent="-167957" defTabSz="841247">
              <a:spcBef>
                <a:spcPts val="700"/>
              </a:spcBef>
              <a:buClr>
                <a:srgbClr val="212745"/>
              </a:buClr>
              <a:defRPr sz="2944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dirty="0">
                <a:latin typeface="楷体_GB2312"/>
                <a:ea typeface="楷体_GB2312"/>
                <a:cs typeface="楷体_GB2312"/>
                <a:sym typeface="楷体_GB2312"/>
              </a:rPr>
              <a:t>结论</a:t>
            </a:r>
            <a:r>
              <a:rPr dirty="0"/>
              <a:t>1</a:t>
            </a:r>
            <a:r>
              <a:rPr dirty="0">
                <a:solidFill>
                  <a:srgbClr val="FFFF00"/>
                </a:solidFill>
              </a:rPr>
              <a:t> </a:t>
            </a:r>
            <a:r>
              <a:rPr dirty="0">
                <a:solidFill>
                  <a:srgbClr val="404040"/>
                </a:solidFill>
                <a:latin typeface="楷体_GB2312"/>
                <a:ea typeface="楷体_GB2312"/>
                <a:cs typeface="楷体_GB2312"/>
                <a:sym typeface="楷体_GB2312"/>
              </a:rPr>
              <a:t>域中所有非零元素都有相同的加法周期，且或为</a:t>
            </a:r>
            <a:r>
              <a:rPr dirty="0">
                <a:solidFill>
                  <a:srgbClr val="404040"/>
                </a:solidFill>
              </a:rPr>
              <a:t>0</a:t>
            </a:r>
            <a:r>
              <a:rPr dirty="0">
                <a:solidFill>
                  <a:srgbClr val="404040"/>
                </a:solidFill>
                <a:latin typeface="楷体_GB2312"/>
                <a:ea typeface="楷体_GB2312"/>
                <a:cs typeface="楷体_GB2312"/>
                <a:sym typeface="楷体_GB2312"/>
              </a:rPr>
              <a:t>，或为质数。</a:t>
            </a:r>
          </a:p>
          <a:p>
            <a:pPr marL="167957" indent="-125603" defTabSz="841247">
              <a:spcBef>
                <a:spcPts val="300"/>
              </a:spcBef>
              <a:buSzTx/>
              <a:buNone/>
              <a:defRPr sz="2944">
                <a:latin typeface="Arial"/>
                <a:ea typeface="Arial"/>
                <a:cs typeface="Arial"/>
                <a:sym typeface="Arial"/>
              </a:defRPr>
            </a:pPr>
            <a:endParaRPr dirty="0">
              <a:solidFill>
                <a:srgbClr val="404040"/>
              </a:solidFill>
              <a:latin typeface="楷体_GB2312"/>
              <a:ea typeface="楷体_GB2312"/>
              <a:cs typeface="楷体_GB2312"/>
              <a:sym typeface="楷体_GB2312"/>
            </a:endParaRPr>
          </a:p>
          <a:p>
            <a:pPr marL="210311" indent="-167957" defTabSz="841247">
              <a:spcBef>
                <a:spcPts val="700"/>
              </a:spcBef>
              <a:buClr>
                <a:srgbClr val="212745"/>
              </a:buClr>
              <a:defRPr sz="2944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dirty="0">
                <a:latin typeface="楷体_GB2312"/>
                <a:ea typeface="楷体_GB2312"/>
                <a:cs typeface="楷体_GB2312"/>
                <a:sym typeface="楷体_GB2312"/>
              </a:rPr>
              <a:t>结论</a:t>
            </a:r>
            <a:r>
              <a:rPr dirty="0"/>
              <a:t>2</a:t>
            </a:r>
            <a:r>
              <a:rPr dirty="0">
                <a:solidFill>
                  <a:srgbClr val="404040"/>
                </a:solidFill>
              </a:rPr>
              <a:t> </a:t>
            </a:r>
            <a:r>
              <a:rPr dirty="0" err="1">
                <a:solidFill>
                  <a:srgbClr val="404040"/>
                </a:solidFill>
                <a:latin typeface="楷体_GB2312"/>
                <a:ea typeface="楷体_GB2312"/>
                <a:cs typeface="楷体_GB2312"/>
                <a:sym typeface="楷体_GB2312"/>
              </a:rPr>
              <a:t>域是整区</a:t>
            </a:r>
            <a:r>
              <a:rPr dirty="0">
                <a:solidFill>
                  <a:srgbClr val="404040"/>
                </a:solidFill>
                <a:latin typeface="楷体_GB2312"/>
                <a:ea typeface="楷体_GB2312"/>
                <a:cs typeface="楷体_GB2312"/>
                <a:sym typeface="楷体_GB2312"/>
              </a:rPr>
              <a:t>。</a:t>
            </a:r>
          </a:p>
        </p:txBody>
      </p:sp>
      <p:grpSp>
        <p:nvGrpSpPr>
          <p:cNvPr id="180" name="Group 180"/>
          <p:cNvGrpSpPr/>
          <p:nvPr/>
        </p:nvGrpSpPr>
        <p:grpSpPr>
          <a:xfrm>
            <a:off x="4110037" y="2746375"/>
            <a:ext cx="331788" cy="857250"/>
            <a:chOff x="0" y="0"/>
            <a:chExt cx="331787" cy="857250"/>
          </a:xfrm>
        </p:grpSpPr>
        <p:sp>
          <p:nvSpPr>
            <p:cNvPr id="178" name="Shape 178"/>
            <p:cNvSpPr/>
            <p:nvPr/>
          </p:nvSpPr>
          <p:spPr>
            <a:xfrm>
              <a:off x="0" y="0"/>
              <a:ext cx="331788" cy="857250"/>
            </a:xfrm>
            <a:prstGeom prst="rect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pic>
          <p:nvPicPr>
            <p:cNvPr id="179" name="image.pdf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331788" cy="857250"/>
            </a:xfrm>
            <a:prstGeom prst="rect">
              <a:avLst/>
            </a:prstGeom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blinds dir="vert"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7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7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17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7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7" grpId="1" build="p" bldLvl="5" animBg="1" advAuto="0"/>
      <p:bldP spid="180" grpId="2" animBg="1" advAuto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>
            <a:spLocks noGrp="1"/>
          </p:cNvSpPr>
          <p:nvPr>
            <p:ph type="sldNum" sz="quarter" idx="2"/>
          </p:nvPr>
        </p:nvSpPr>
        <p:spPr>
          <a:xfrm>
            <a:off x="4583033" y="6220142"/>
            <a:ext cx="282734" cy="26924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24</a:t>
            </a:fld>
            <a:endParaRPr/>
          </a:p>
        </p:txBody>
      </p:sp>
      <p:pic>
        <p:nvPicPr>
          <p:cNvPr id="185" name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212" y="188912"/>
            <a:ext cx="7778751" cy="1358901"/>
          </a:xfrm>
          <a:prstGeom prst="rect">
            <a:avLst/>
          </a:prstGeom>
          <a:ln w="12700">
            <a:miter lim="400000"/>
          </a:ln>
        </p:spPr>
      </p:pic>
      <p:sp>
        <p:nvSpPr>
          <p:cNvPr id="186" name="Shape 186"/>
          <p:cNvSpPr>
            <a:spLocks noGrp="1"/>
          </p:cNvSpPr>
          <p:nvPr>
            <p:ph type="body" idx="4294967295"/>
          </p:nvPr>
        </p:nvSpPr>
        <p:spPr>
          <a:xfrm>
            <a:off x="179387" y="1011237"/>
            <a:ext cx="8785226" cy="5657851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441944" indent="-441944" algn="just" defTabSz="886968">
              <a:spcBef>
                <a:spcPts val="700"/>
              </a:spcBef>
              <a:buClr>
                <a:srgbClr val="212745"/>
              </a:buClr>
              <a:defRPr sz="3104">
                <a:latin typeface="宋体"/>
                <a:ea typeface="宋体"/>
                <a:cs typeface="宋体"/>
                <a:sym typeface="宋体"/>
              </a:defRPr>
            </a:pP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有限整区是域。</a:t>
            </a:r>
          </a:p>
          <a:p>
            <a:pPr marL="441944" indent="-441944" algn="just" defTabSz="886968">
              <a:spcBef>
                <a:spcPts val="700"/>
              </a:spcBef>
              <a:buClr>
                <a:srgbClr val="212745"/>
              </a:buClr>
              <a:defRPr sz="3104">
                <a:solidFill>
                  <a:schemeClr val="accent1"/>
                </a:solidFill>
                <a:latin typeface="宋体"/>
                <a:ea typeface="宋体"/>
                <a:cs typeface="宋体"/>
                <a:sym typeface="宋体"/>
              </a:defRPr>
            </a:pP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证法一：</a:t>
            </a:r>
            <a:r>
              <a:rPr>
                <a:solidFill>
                  <a:srgbClr val="404040"/>
                </a:solidFill>
                <a:latin typeface="楷体_GB2312"/>
                <a:ea typeface="楷体_GB2312"/>
                <a:cs typeface="楷体_GB2312"/>
                <a:sym typeface="楷体_GB2312"/>
              </a:rPr>
              <a:t>因为有限整区是无零因子的有限环，且不只有一个元素，所以有限整区是体。再由整区是交换环，知，有限整区是交换体，因此是域。</a:t>
            </a:r>
          </a:p>
          <a:p>
            <a:pPr marL="441944" indent="-441944" algn="just" defTabSz="886968">
              <a:spcBef>
                <a:spcPts val="700"/>
              </a:spcBef>
              <a:buClr>
                <a:srgbClr val="212745"/>
              </a:buClr>
              <a:defRPr sz="3104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证法二：</a:t>
            </a:r>
            <a:r>
              <a:rPr>
                <a:solidFill>
                  <a:srgbClr val="404040"/>
                </a:solidFill>
                <a:latin typeface="楷体_GB2312"/>
                <a:ea typeface="楷体_GB2312"/>
                <a:cs typeface="楷体_GB2312"/>
                <a:sym typeface="楷体_GB2312"/>
              </a:rPr>
              <a:t>只需证明整区</a:t>
            </a:r>
            <a:r>
              <a:rPr>
                <a:solidFill>
                  <a:srgbClr val="404040"/>
                </a:solidFill>
              </a:rPr>
              <a:t>R</a:t>
            </a:r>
            <a:r>
              <a:rPr>
                <a:solidFill>
                  <a:srgbClr val="404040"/>
                </a:solidFill>
                <a:latin typeface="楷体_GB2312"/>
                <a:ea typeface="楷体_GB2312"/>
                <a:cs typeface="楷体_GB2312"/>
                <a:sym typeface="楷体_GB2312"/>
              </a:rPr>
              <a:t>中非零元做成乘法群。</a:t>
            </a:r>
            <a:endParaRPr>
              <a:solidFill>
                <a:srgbClr val="212745"/>
              </a:solidFill>
            </a:endParaRPr>
          </a:p>
          <a:p>
            <a:pPr marL="441944" indent="-441944" algn="just" defTabSz="886968">
              <a:spcBef>
                <a:spcPts val="700"/>
              </a:spcBef>
              <a:buSzTx/>
              <a:buNone/>
              <a:defRPr sz="3104">
                <a:latin typeface="Arial"/>
                <a:ea typeface="Arial"/>
                <a:cs typeface="Arial"/>
                <a:sym typeface="Arial"/>
              </a:defRPr>
            </a:pPr>
            <a:r>
              <a:t>1)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由</a:t>
            </a:r>
            <a:r>
              <a:t>R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是整区，知</a:t>
            </a:r>
            <a:r>
              <a:t>R*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非空：</a:t>
            </a:r>
            <a:r>
              <a:t>1∈R* 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。</a:t>
            </a:r>
          </a:p>
          <a:p>
            <a:pPr marL="441944" indent="-441944" algn="just" defTabSz="886968">
              <a:spcBef>
                <a:spcPts val="700"/>
              </a:spcBef>
              <a:buSzTx/>
              <a:buNone/>
              <a:defRPr sz="3104">
                <a:latin typeface="Arial"/>
                <a:ea typeface="Arial"/>
                <a:cs typeface="Arial"/>
                <a:sym typeface="Arial"/>
              </a:defRPr>
            </a:pPr>
            <a:r>
              <a:t>2)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任取</a:t>
            </a:r>
            <a:r>
              <a:t>a,b∈R*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，即</a:t>
            </a:r>
            <a:r>
              <a:t>a≠0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，</a:t>
            </a:r>
            <a:r>
              <a:t>b≠0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，由</a:t>
            </a:r>
            <a:r>
              <a:t>R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无零因子，知</a:t>
            </a:r>
            <a:r>
              <a:t>ab≠0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，即</a:t>
            </a:r>
            <a:r>
              <a:t>ab∈R*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。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blinds dir="vert"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8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8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18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8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6" grpId="1" build="p" bldLvl="5" animBg="1" advAuto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>
            <a:spLocks noGrp="1"/>
          </p:cNvSpPr>
          <p:nvPr>
            <p:ph type="sldNum" sz="quarter" idx="2"/>
          </p:nvPr>
        </p:nvSpPr>
        <p:spPr>
          <a:xfrm>
            <a:off x="4583033" y="6220142"/>
            <a:ext cx="282734" cy="26924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25</a:t>
            </a:fld>
            <a:endParaRPr/>
          </a:p>
        </p:txBody>
      </p:sp>
      <p:pic>
        <p:nvPicPr>
          <p:cNvPr id="191" name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212" y="188912"/>
            <a:ext cx="7778751" cy="1358901"/>
          </a:xfrm>
          <a:prstGeom prst="rect">
            <a:avLst/>
          </a:prstGeom>
          <a:ln w="12700">
            <a:miter lim="400000"/>
          </a:ln>
        </p:spPr>
      </p:pic>
      <p:sp>
        <p:nvSpPr>
          <p:cNvPr id="192" name="Shape 192"/>
          <p:cNvSpPr>
            <a:spLocks noGrp="1"/>
          </p:cNvSpPr>
          <p:nvPr>
            <p:ph type="body" idx="4294967295"/>
          </p:nvPr>
        </p:nvSpPr>
        <p:spPr>
          <a:xfrm>
            <a:off x="107950" y="1217612"/>
            <a:ext cx="8853488" cy="509111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419163" indent="-419163" algn="just" defTabSz="841247">
              <a:spcBef>
                <a:spcPts val="700"/>
              </a:spcBef>
              <a:buSzTx/>
              <a:buNone/>
              <a:defRPr sz="2944">
                <a:latin typeface="Arial"/>
                <a:ea typeface="Arial"/>
                <a:cs typeface="Arial"/>
                <a:sym typeface="Arial"/>
              </a:defRPr>
            </a:pPr>
            <a:r>
              <a:t>3)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由环</a:t>
            </a:r>
            <a:r>
              <a:t>R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对乘法适合结合律知，</a:t>
            </a:r>
            <a:r>
              <a:t>R*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对乘法亦适合结合律。</a:t>
            </a:r>
          </a:p>
          <a:p>
            <a:pPr marL="419163" indent="-419163" algn="just" defTabSz="841247">
              <a:spcBef>
                <a:spcPts val="700"/>
              </a:spcBef>
              <a:buSzTx/>
              <a:buNone/>
              <a:defRPr sz="2944">
                <a:latin typeface="Arial"/>
                <a:ea typeface="Arial"/>
                <a:cs typeface="Arial"/>
                <a:sym typeface="Arial"/>
              </a:defRPr>
            </a:pPr>
            <a:r>
              <a:t>4)R*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有乘法单位元</a:t>
            </a:r>
            <a:r>
              <a:t>1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。</a:t>
            </a:r>
          </a:p>
          <a:p>
            <a:pPr marL="419163" indent="-419163" algn="just" defTabSz="841247">
              <a:spcBef>
                <a:spcPts val="700"/>
              </a:spcBef>
              <a:buSzTx/>
              <a:buNone/>
              <a:defRPr sz="2944">
                <a:latin typeface="Arial"/>
                <a:ea typeface="Arial"/>
                <a:cs typeface="Arial"/>
                <a:sym typeface="Arial"/>
              </a:defRPr>
            </a:pPr>
            <a:r>
              <a:t>5)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任取</a:t>
            </a:r>
            <a:r>
              <a:t>a∈R*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，由</a:t>
            </a:r>
            <a:r>
              <a:t>R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无零因子知，</a:t>
            </a:r>
            <a:r>
              <a:t>R*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中消去律成立，再由</a:t>
            </a:r>
            <a:r>
              <a:t>R*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有限，知</a:t>
            </a:r>
            <a:r>
              <a:t>aR*=R*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。由</a:t>
            </a:r>
            <a:r>
              <a:t>1∈R*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，知</a:t>
            </a:r>
            <a:r>
              <a:t>1∈aR*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，即有</a:t>
            </a:r>
            <a:r>
              <a:t>a</a:t>
            </a:r>
            <a:r>
              <a:rPr baseline="-32086"/>
              <a:t>k</a:t>
            </a:r>
            <a:r>
              <a:t>∈R*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，使得</a:t>
            </a:r>
            <a:r>
              <a:t>aa</a:t>
            </a:r>
            <a:r>
              <a:rPr baseline="-32086"/>
              <a:t>k</a:t>
            </a:r>
            <a:r>
              <a:t>=1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，即每个非零元在乘法下有逆。</a:t>
            </a:r>
          </a:p>
          <a:p>
            <a:pPr marL="419163" indent="-419163" algn="just" defTabSz="841247">
              <a:spcBef>
                <a:spcPts val="700"/>
              </a:spcBef>
              <a:buClr>
                <a:srgbClr val="212745"/>
              </a:buClr>
              <a:defRPr sz="2944"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所以有限整区中非零元做成乘法群，因而是体，再由整区是交换环，知，有限整区是域。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blinds dir="vert"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9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9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2" grpId="1" build="p" bldLvl="5" animBg="1" advAuto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>
            <a:spLocks noGrp="1"/>
          </p:cNvSpPr>
          <p:nvPr>
            <p:ph type="sldNum" sz="quarter" idx="2"/>
          </p:nvPr>
        </p:nvSpPr>
        <p:spPr>
          <a:xfrm>
            <a:off x="4583033" y="6220142"/>
            <a:ext cx="282734" cy="26924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26</a:t>
            </a:fld>
            <a:endParaRPr/>
          </a:p>
        </p:txBody>
      </p:sp>
      <p:pic>
        <p:nvPicPr>
          <p:cNvPr id="195" name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612" y="207962"/>
            <a:ext cx="8766176" cy="1358901"/>
          </a:xfrm>
          <a:prstGeom prst="rect">
            <a:avLst/>
          </a:prstGeom>
          <a:ln w="12700">
            <a:miter lim="400000"/>
          </a:ln>
        </p:spPr>
      </p:pic>
      <p:sp>
        <p:nvSpPr>
          <p:cNvPr id="196" name="Shape 196"/>
          <p:cNvSpPr>
            <a:spLocks noGrp="1"/>
          </p:cNvSpPr>
          <p:nvPr>
            <p:ph type="body" idx="4294967295"/>
          </p:nvPr>
        </p:nvSpPr>
        <p:spPr>
          <a:xfrm>
            <a:off x="-1" y="1219200"/>
            <a:ext cx="9144002" cy="5638800"/>
          </a:xfrm>
          <a:prstGeom prst="rect">
            <a:avLst/>
          </a:prstGeom>
        </p:spPr>
        <p:txBody>
          <a:bodyPr>
            <a:normAutofit/>
          </a:bodyPr>
          <a:lstStyle>
            <a:lvl1pPr marL="387350" indent="-387350" algn="just">
              <a:lnSpc>
                <a:spcPct val="150000"/>
              </a:lnSpc>
              <a:spcBef>
                <a:spcPts val="800"/>
              </a:spcBef>
              <a:buSzTx/>
              <a:buNone/>
              <a:defRPr sz="36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 </a:t>
            </a:r>
          </a:p>
        </p:txBody>
      </p:sp>
      <p:sp>
        <p:nvSpPr>
          <p:cNvPr id="197" name="Shape 197"/>
          <p:cNvSpPr/>
          <p:nvPr/>
        </p:nvSpPr>
        <p:spPr>
          <a:xfrm>
            <a:off x="111125" y="1306512"/>
            <a:ext cx="9032875" cy="49408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342900" indent="-342900">
              <a:lnSpc>
                <a:spcPct val="130000"/>
              </a:lnSpc>
              <a:buClr>
                <a:srgbClr val="000000"/>
              </a:buClr>
              <a:buSzPct val="80000"/>
              <a:buFont typeface="Wingdings"/>
              <a:buChar char="➢"/>
              <a:defRPr sz="2800"/>
            </a:pP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设</a:t>
            </a:r>
            <a:r>
              <a:t>R={0,1,2,3,4}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，定义</a:t>
            </a:r>
            <a:r>
              <a:t>R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上的运算如下：</a:t>
            </a:r>
          </a:p>
          <a:p>
            <a:pPr marL="342900" indent="-342900">
              <a:lnSpc>
                <a:spcPct val="130000"/>
              </a:lnSpc>
              <a:defRPr sz="2800"/>
            </a:pPr>
            <a:r>
              <a:t>          a⊕b=a+b(mod 5)</a:t>
            </a:r>
          </a:p>
          <a:p>
            <a:pPr marL="342900" indent="-342900">
              <a:lnSpc>
                <a:spcPct val="130000"/>
              </a:lnSpc>
              <a:defRPr sz="2800"/>
            </a:pPr>
            <a:r>
              <a:t>          a⊙b=ab(mod 5)</a:t>
            </a:r>
          </a:p>
          <a:p>
            <a:pPr marL="342900" indent="-342900">
              <a:lnSpc>
                <a:spcPct val="130000"/>
              </a:lnSpc>
              <a:defRPr sz="2800"/>
            </a:pPr>
            <a:r>
              <a:t>	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则</a:t>
            </a:r>
            <a:r>
              <a:t>(R, ⊕, ⊙)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是域。</a:t>
            </a:r>
          </a:p>
          <a:p>
            <a:pPr marL="342900" indent="-342900">
              <a:lnSpc>
                <a:spcPct val="130000"/>
              </a:lnSpc>
              <a:buClr>
                <a:srgbClr val="000000"/>
              </a:buClr>
              <a:buSzPct val="80000"/>
              <a:buFont typeface="Wingdings"/>
              <a:buChar char="➢"/>
              <a:defRPr sz="2800"/>
            </a:pPr>
            <a:r>
              <a:t>1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，</a:t>
            </a:r>
            <a:r>
              <a:t>2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，</a:t>
            </a:r>
            <a:r>
              <a:t>3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，</a:t>
            </a:r>
            <a:r>
              <a:t>4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的加法周期是？</a:t>
            </a:r>
          </a:p>
          <a:p>
            <a:pPr marL="342900" indent="-342900">
              <a:lnSpc>
                <a:spcPct val="130000"/>
              </a:lnSpc>
              <a:buClr>
                <a:srgbClr val="000000"/>
              </a:buClr>
              <a:buSzPct val="80000"/>
              <a:buFont typeface="Wingdings"/>
              <a:buChar char="➢"/>
              <a:defRPr sz="2800"/>
            </a:pPr>
            <a:r>
              <a:t>5</a:t>
            </a:r>
          </a:p>
          <a:p>
            <a:pPr marL="342900" indent="-342900">
              <a:lnSpc>
                <a:spcPct val="130000"/>
              </a:lnSpc>
              <a:buClr>
                <a:srgbClr val="000000"/>
              </a:buClr>
              <a:buSzPct val="80000"/>
              <a:buFont typeface="Wingdings"/>
              <a:buChar char="➢"/>
              <a:defRPr sz="2800"/>
            </a:pPr>
            <a:r>
              <a:t>1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，</a:t>
            </a:r>
            <a:r>
              <a:t>2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，</a:t>
            </a:r>
            <a:r>
              <a:t>3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，</a:t>
            </a:r>
            <a:r>
              <a:t>4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的乘法周期分别是？</a:t>
            </a:r>
          </a:p>
          <a:p>
            <a:pPr marL="342900" indent="-342900">
              <a:lnSpc>
                <a:spcPct val="130000"/>
              </a:lnSpc>
              <a:buClr>
                <a:srgbClr val="000000"/>
              </a:buClr>
              <a:buSzPct val="80000"/>
              <a:buFont typeface="Wingdings"/>
              <a:buChar char="➢"/>
              <a:defRPr sz="2800"/>
            </a:pPr>
            <a:r>
              <a:t>1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的乘法周期为</a:t>
            </a:r>
            <a:r>
              <a:t>1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；</a:t>
            </a:r>
            <a:r>
              <a:t>2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、</a:t>
            </a:r>
            <a:r>
              <a:t>3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为</a:t>
            </a:r>
            <a:r>
              <a:t>4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；</a:t>
            </a:r>
            <a:r>
              <a:t>4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为</a:t>
            </a:r>
            <a:r>
              <a:t>2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 thruBlk="1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9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9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9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7" grpId="1" build="p" bldLvl="5" animBg="1" advAuto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>
            <a:spLocks noGrp="1"/>
          </p:cNvSpPr>
          <p:nvPr>
            <p:ph type="sldNum" sz="quarter" idx="2"/>
          </p:nvPr>
        </p:nvSpPr>
        <p:spPr>
          <a:xfrm>
            <a:off x="4583033" y="6220142"/>
            <a:ext cx="282734" cy="26924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27</a:t>
            </a:fld>
            <a:endParaRPr/>
          </a:p>
        </p:txBody>
      </p:sp>
      <p:pic>
        <p:nvPicPr>
          <p:cNvPr id="202" name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612" y="-42863"/>
            <a:ext cx="8766176" cy="1365251"/>
          </a:xfrm>
          <a:prstGeom prst="rect">
            <a:avLst/>
          </a:prstGeom>
          <a:ln w="12700">
            <a:miter lim="400000"/>
          </a:ln>
        </p:spPr>
      </p:pic>
      <p:sp>
        <p:nvSpPr>
          <p:cNvPr id="203" name="Shape 203"/>
          <p:cNvSpPr>
            <a:spLocks noGrp="1"/>
          </p:cNvSpPr>
          <p:nvPr>
            <p:ph type="body" idx="4294967295"/>
          </p:nvPr>
        </p:nvSpPr>
        <p:spPr>
          <a:xfrm>
            <a:off x="73024" y="1020762"/>
            <a:ext cx="8820152" cy="5648326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21742" indent="-177085" defTabSz="886968">
              <a:spcBef>
                <a:spcPts val="700"/>
              </a:spcBef>
              <a:defRPr sz="3104"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设</a:t>
            </a:r>
            <a:r>
              <a:t>Z</a:t>
            </a:r>
            <a:r>
              <a:rPr baseline="-25587"/>
              <a:t>p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是模</a:t>
            </a:r>
            <a:r>
              <a:t>p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的剩余类环， 则</a:t>
            </a:r>
            <a:r>
              <a:t>Z</a:t>
            </a:r>
            <a:r>
              <a:rPr baseline="-25587"/>
              <a:t>p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是域  </a:t>
            </a:r>
            <a:r>
              <a:t>iff  p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是质数。</a:t>
            </a:r>
          </a:p>
          <a:p>
            <a:pPr marL="221742" indent="-177085" defTabSz="886968">
              <a:spcBef>
                <a:spcPts val="700"/>
              </a:spcBef>
              <a:defRPr sz="3104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证明：</a:t>
            </a:r>
            <a:r>
              <a:rPr>
                <a:solidFill>
                  <a:srgbClr val="404040"/>
                </a:solidFill>
              </a:rPr>
              <a:t> </a:t>
            </a:r>
            <a:r>
              <a:rPr>
                <a:solidFill>
                  <a:srgbClr val="212745"/>
                </a:solidFill>
                <a:latin typeface="楷体_GB2312"/>
                <a:ea typeface="楷体_GB2312"/>
                <a:cs typeface="楷体_GB2312"/>
                <a:sym typeface="楷体_GB2312"/>
              </a:rPr>
              <a:t>必要性。</a:t>
            </a:r>
            <a:r>
              <a:rPr>
                <a:solidFill>
                  <a:srgbClr val="404040"/>
                </a:solidFill>
                <a:latin typeface="楷体_GB2312"/>
                <a:ea typeface="楷体_GB2312"/>
                <a:cs typeface="楷体_GB2312"/>
                <a:sym typeface="楷体_GB2312"/>
              </a:rPr>
              <a:t>用反证法。假设</a:t>
            </a:r>
            <a:r>
              <a:rPr>
                <a:solidFill>
                  <a:srgbClr val="404040"/>
                </a:solidFill>
              </a:rPr>
              <a:t>p</a:t>
            </a:r>
            <a:r>
              <a:rPr>
                <a:solidFill>
                  <a:srgbClr val="404040"/>
                </a:solidFill>
                <a:latin typeface="楷体_GB2312"/>
                <a:ea typeface="楷体_GB2312"/>
                <a:cs typeface="楷体_GB2312"/>
                <a:sym typeface="楷体_GB2312"/>
              </a:rPr>
              <a:t>不是质数，则</a:t>
            </a:r>
            <a:r>
              <a:rPr>
                <a:solidFill>
                  <a:srgbClr val="404040"/>
                </a:solidFill>
              </a:rPr>
              <a:t>p=ab</a:t>
            </a:r>
            <a:r>
              <a:rPr>
                <a:solidFill>
                  <a:srgbClr val="404040"/>
                </a:solidFill>
                <a:latin typeface="楷体_GB2312"/>
                <a:ea typeface="楷体_GB2312"/>
                <a:cs typeface="楷体_GB2312"/>
                <a:sym typeface="楷体_GB2312"/>
              </a:rPr>
              <a:t>，</a:t>
            </a:r>
            <a:r>
              <a:rPr>
                <a:solidFill>
                  <a:srgbClr val="404040"/>
                </a:solidFill>
              </a:rPr>
              <a:t>0&lt;a&lt;p</a:t>
            </a:r>
            <a:r>
              <a:rPr>
                <a:solidFill>
                  <a:srgbClr val="404040"/>
                </a:solidFill>
                <a:latin typeface="楷体_GB2312"/>
                <a:ea typeface="楷体_GB2312"/>
                <a:cs typeface="楷体_GB2312"/>
                <a:sym typeface="楷体_GB2312"/>
              </a:rPr>
              <a:t>，</a:t>
            </a:r>
            <a:r>
              <a:rPr>
                <a:solidFill>
                  <a:srgbClr val="404040"/>
                </a:solidFill>
              </a:rPr>
              <a:t>0&lt;b&lt;p</a:t>
            </a:r>
            <a:r>
              <a:rPr>
                <a:solidFill>
                  <a:srgbClr val="404040"/>
                </a:solidFill>
                <a:latin typeface="楷体_GB2312"/>
                <a:ea typeface="楷体_GB2312"/>
                <a:cs typeface="楷体_GB2312"/>
                <a:sym typeface="楷体_GB2312"/>
              </a:rPr>
              <a:t>，于是</a:t>
            </a:r>
          </a:p>
          <a:p>
            <a:pPr marL="177085" indent="-132429" algn="ctr" defTabSz="886968">
              <a:spcBef>
                <a:spcPts val="700"/>
              </a:spcBef>
              <a:buSzTx/>
              <a:buNone/>
              <a:defRPr sz="3104">
                <a:latin typeface="Arial"/>
                <a:ea typeface="Arial"/>
                <a:cs typeface="Arial"/>
                <a:sym typeface="Arial"/>
              </a:defRPr>
            </a:pPr>
            <a:r>
              <a:t>[a][b]=[ab]=[p]=[0]</a:t>
            </a:r>
          </a:p>
          <a:p>
            <a:pPr marL="177085" indent="-132429" defTabSz="886968">
              <a:spcBef>
                <a:spcPts val="700"/>
              </a:spcBef>
              <a:buSzTx/>
              <a:buNone/>
              <a:defRPr sz="3104">
                <a:latin typeface="Arial"/>
                <a:ea typeface="Arial"/>
                <a:cs typeface="Arial"/>
                <a:sym typeface="Arial"/>
              </a:defRPr>
            </a:pPr>
            <a:r>
              <a:t>	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但</a:t>
            </a:r>
            <a:r>
              <a:t>[a]≠[0]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，</a:t>
            </a:r>
            <a:r>
              <a:t>[b]≠[0]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，因此，</a:t>
            </a:r>
            <a:r>
              <a:t>[a]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，</a:t>
            </a:r>
            <a:r>
              <a:t>[b]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为</a:t>
            </a:r>
            <a:r>
              <a:t>Z</a:t>
            </a:r>
            <a:r>
              <a:rPr baseline="-25587"/>
              <a:t>p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的零因子，与</a:t>
            </a:r>
            <a:r>
              <a:t>Z</a:t>
            </a:r>
            <a:r>
              <a:rPr baseline="-25587"/>
              <a:t>p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是域矛盾。</a:t>
            </a:r>
          </a:p>
          <a:p>
            <a:pPr marL="177085" indent="-132429" defTabSz="886968">
              <a:spcBef>
                <a:spcPts val="700"/>
              </a:spcBef>
              <a:buSzTx/>
              <a:buNone/>
              <a:defRPr sz="3104">
                <a:solidFill>
                  <a:srgbClr val="21274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	充分性。</a:t>
            </a:r>
            <a:r>
              <a:rPr>
                <a:solidFill>
                  <a:srgbClr val="404040"/>
                </a:solidFill>
                <a:latin typeface="楷体_GB2312"/>
                <a:ea typeface="楷体_GB2312"/>
                <a:cs typeface="楷体_GB2312"/>
                <a:sym typeface="楷体_GB2312"/>
              </a:rPr>
              <a:t>显然，</a:t>
            </a:r>
            <a:r>
              <a:rPr>
                <a:solidFill>
                  <a:srgbClr val="404040"/>
                </a:solidFill>
              </a:rPr>
              <a:t>Z</a:t>
            </a:r>
            <a:r>
              <a:rPr baseline="-25587">
                <a:solidFill>
                  <a:srgbClr val="404040"/>
                </a:solidFill>
              </a:rPr>
              <a:t>p</a:t>
            </a:r>
            <a:r>
              <a:rPr>
                <a:solidFill>
                  <a:srgbClr val="404040"/>
                </a:solidFill>
                <a:latin typeface="楷体_GB2312"/>
                <a:ea typeface="楷体_GB2312"/>
                <a:cs typeface="楷体_GB2312"/>
                <a:sym typeface="楷体_GB2312"/>
              </a:rPr>
              <a:t>是交换环且有壹：</a:t>
            </a:r>
            <a:r>
              <a:rPr>
                <a:solidFill>
                  <a:srgbClr val="404040"/>
                </a:solidFill>
              </a:rPr>
              <a:t>[1]</a:t>
            </a:r>
            <a:r>
              <a:rPr>
                <a:solidFill>
                  <a:srgbClr val="404040"/>
                </a:solidFill>
                <a:latin typeface="楷体_GB2312"/>
                <a:ea typeface="楷体_GB2312"/>
                <a:cs typeface="楷体_GB2312"/>
                <a:sym typeface="楷体_GB2312"/>
              </a:rPr>
              <a:t>。故只需证</a:t>
            </a:r>
            <a:r>
              <a:rPr>
                <a:solidFill>
                  <a:srgbClr val="404040"/>
                </a:solidFill>
              </a:rPr>
              <a:t>Z</a:t>
            </a:r>
            <a:r>
              <a:rPr baseline="-25587">
                <a:solidFill>
                  <a:srgbClr val="404040"/>
                </a:solidFill>
              </a:rPr>
              <a:t>p</a:t>
            </a:r>
            <a:r>
              <a:rPr>
                <a:solidFill>
                  <a:srgbClr val="404040"/>
                </a:solidFill>
                <a:latin typeface="楷体_GB2312"/>
                <a:ea typeface="楷体_GB2312"/>
                <a:cs typeface="楷体_GB2312"/>
                <a:sym typeface="楷体_GB2312"/>
              </a:rPr>
              <a:t>不含零因子，则</a:t>
            </a:r>
            <a:r>
              <a:rPr>
                <a:solidFill>
                  <a:srgbClr val="404040"/>
                </a:solidFill>
              </a:rPr>
              <a:t>Z</a:t>
            </a:r>
            <a:r>
              <a:rPr baseline="-25587">
                <a:solidFill>
                  <a:srgbClr val="404040"/>
                </a:solidFill>
              </a:rPr>
              <a:t>p</a:t>
            </a:r>
            <a:r>
              <a:rPr>
                <a:solidFill>
                  <a:srgbClr val="404040"/>
                </a:solidFill>
                <a:latin typeface="楷体_GB2312"/>
                <a:ea typeface="楷体_GB2312"/>
                <a:cs typeface="楷体_GB2312"/>
                <a:sym typeface="楷体_GB2312"/>
              </a:rPr>
              <a:t>是有限整区，因此就是域。   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blinds dir="vert"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2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3" grpId="1" build="p" bldLvl="5" animBg="1" advAuto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/>
          </p:cNvSpPr>
          <p:nvPr>
            <p:ph type="sldNum" sz="quarter" idx="2"/>
          </p:nvPr>
        </p:nvSpPr>
        <p:spPr>
          <a:xfrm>
            <a:off x="4583033" y="6220142"/>
            <a:ext cx="282734" cy="26924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28</a:t>
            </a:fld>
            <a:endParaRPr/>
          </a:p>
        </p:txBody>
      </p:sp>
      <p:pic>
        <p:nvPicPr>
          <p:cNvPr id="208" name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612" y="133350"/>
            <a:ext cx="8766176" cy="1360488"/>
          </a:xfrm>
          <a:prstGeom prst="rect">
            <a:avLst/>
          </a:prstGeom>
          <a:ln w="12700">
            <a:miter lim="400000"/>
          </a:ln>
        </p:spPr>
      </p:pic>
      <p:sp>
        <p:nvSpPr>
          <p:cNvPr id="209" name="Shape 209"/>
          <p:cNvSpPr>
            <a:spLocks noGrp="1"/>
          </p:cNvSpPr>
          <p:nvPr>
            <p:ph type="body" idx="4294967295"/>
          </p:nvPr>
        </p:nvSpPr>
        <p:spPr>
          <a:xfrm>
            <a:off x="107950" y="1341437"/>
            <a:ext cx="8816975" cy="519430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spcBef>
                <a:spcPts val="700"/>
              </a:spcBef>
              <a:defRPr sz="3200"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用反证法。假设</a:t>
            </a:r>
            <a:r>
              <a:t>Z</a:t>
            </a:r>
            <a:r>
              <a:rPr baseline="-25000"/>
              <a:t>p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含零因子，即其中存在元素</a:t>
            </a:r>
            <a:r>
              <a:t>[a]≠[0]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，</a:t>
            </a:r>
            <a:r>
              <a:t>[b]≠[0]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，但</a:t>
            </a:r>
            <a:r>
              <a:t>[a][b]=[0]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，由</a:t>
            </a:r>
            <a:r>
              <a:t>[a]≠[0]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，知</a:t>
            </a:r>
            <a:r>
              <a:t>p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不整除</a:t>
            </a:r>
            <a:r>
              <a:t>a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；由</a:t>
            </a:r>
            <a:r>
              <a:t>[b]≠[0]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，知</a:t>
            </a:r>
            <a:r>
              <a:t>p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不整除 </a:t>
            </a:r>
            <a:r>
              <a:t>b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；再由</a:t>
            </a:r>
            <a:r>
              <a:t>p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是质数，知</a:t>
            </a:r>
            <a:r>
              <a:t>p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不整除</a:t>
            </a:r>
            <a:r>
              <a:t>ab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。</a:t>
            </a:r>
          </a:p>
          <a:p>
            <a:pPr marL="182562" indent="-136525">
              <a:spcBef>
                <a:spcPts val="700"/>
              </a:spcBef>
              <a:buSzTx/>
              <a:buNone/>
              <a:defRPr sz="3200"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	而由</a:t>
            </a:r>
            <a:r>
              <a:t>[ab]=[a][b]=[0]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，知，</a:t>
            </a:r>
            <a:r>
              <a:t>p|ab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，产生矛盾，因此，</a:t>
            </a:r>
            <a:r>
              <a:t>Z</a:t>
            </a:r>
            <a:r>
              <a:rPr baseline="-25000"/>
              <a:t>p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不含零因子。</a:t>
            </a:r>
          </a:p>
          <a:p>
            <a:pPr>
              <a:spcBef>
                <a:spcPts val="700"/>
              </a:spcBef>
              <a:defRPr sz="3200"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还可以用域的定义来证。</a:t>
            </a:r>
          </a:p>
          <a:p>
            <a:pPr>
              <a:spcBef>
                <a:spcPts val="700"/>
              </a:spcBef>
              <a:defRPr sz="3200">
                <a:latin typeface="Arial"/>
                <a:ea typeface="Arial"/>
                <a:cs typeface="Arial"/>
                <a:sym typeface="Arial"/>
              </a:defRPr>
            </a:pPr>
            <a:r>
              <a:t>Z</a:t>
            </a:r>
            <a:r>
              <a:rPr baseline="-25000"/>
              <a:t>p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中非零元的加法周期是？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blinds dir="vert"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0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9" grpId="1" build="p" bldLvl="5" animBg="1" advAuto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>
            <a:spLocks noGrp="1"/>
          </p:cNvSpPr>
          <p:nvPr>
            <p:ph type="sldNum" sz="quarter" idx="2"/>
          </p:nvPr>
        </p:nvSpPr>
        <p:spPr>
          <a:xfrm>
            <a:off x="4583033" y="6220142"/>
            <a:ext cx="282734" cy="26924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29</a:t>
            </a:fld>
            <a:endParaRPr/>
          </a:p>
        </p:txBody>
      </p:sp>
      <p:pic>
        <p:nvPicPr>
          <p:cNvPr id="214" name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237" y="103187"/>
            <a:ext cx="7778751" cy="1360488"/>
          </a:xfrm>
          <a:prstGeom prst="rect">
            <a:avLst/>
          </a:prstGeom>
          <a:ln w="12700">
            <a:miter lim="400000"/>
          </a:ln>
        </p:spPr>
      </p:pic>
      <p:sp>
        <p:nvSpPr>
          <p:cNvPr id="215" name="Shape 215"/>
          <p:cNvSpPr>
            <a:spLocks noGrp="1"/>
          </p:cNvSpPr>
          <p:nvPr>
            <p:ph type="body" idx="4294967295"/>
          </p:nvPr>
        </p:nvSpPr>
        <p:spPr>
          <a:xfrm>
            <a:off x="142875" y="1054100"/>
            <a:ext cx="8893175" cy="554355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19455" indent="-175259" defTabSz="877823">
              <a:spcBef>
                <a:spcPts val="600"/>
              </a:spcBef>
              <a:defRPr sz="2688"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下述集合在规定运算下是环、整区、体、域吗</a:t>
            </a:r>
            <a:r>
              <a:t>?</a:t>
            </a:r>
          </a:p>
          <a:p>
            <a:pPr marL="175259" indent="-131063" defTabSz="877823">
              <a:spcBef>
                <a:spcPts val="600"/>
              </a:spcBef>
              <a:buSzTx/>
              <a:buNone/>
              <a:defRPr sz="2688">
                <a:latin typeface="Arial"/>
                <a:ea typeface="Arial"/>
                <a:cs typeface="Arial"/>
                <a:sym typeface="Arial"/>
              </a:defRPr>
            </a:pPr>
            <a:r>
              <a:t>1){a+b     </a:t>
            </a:r>
            <a:r>
              <a:rPr>
                <a:latin typeface="Symbol"/>
                <a:ea typeface="Symbol"/>
                <a:cs typeface="Symbol"/>
                <a:sym typeface="Symbol"/>
              </a:rPr>
              <a:t>|</a:t>
            </a:r>
            <a:r>
              <a:t>a,b</a:t>
            </a:r>
            <a:r>
              <a:rPr>
                <a:latin typeface="Symbol"/>
                <a:ea typeface="Symbol"/>
                <a:cs typeface="Symbol"/>
                <a:sym typeface="Symbol"/>
              </a:rPr>
              <a:t>∈</a:t>
            </a:r>
            <a:r>
              <a:t>Z}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关于数的加法和乘法；</a:t>
            </a:r>
          </a:p>
          <a:p>
            <a:pPr marL="175259" indent="-131063" defTabSz="877823">
              <a:spcBef>
                <a:spcPts val="600"/>
              </a:spcBef>
              <a:buSzTx/>
              <a:buNone/>
              <a:defRPr sz="2688">
                <a:latin typeface="Arial"/>
                <a:ea typeface="Arial"/>
                <a:cs typeface="Arial"/>
                <a:sym typeface="Arial"/>
              </a:defRPr>
            </a:pPr>
            <a:r>
              <a:t>2){a+b     </a:t>
            </a:r>
            <a:r>
              <a:rPr>
                <a:latin typeface="Symbol"/>
                <a:ea typeface="Symbol"/>
                <a:cs typeface="Symbol"/>
                <a:sym typeface="Symbol"/>
              </a:rPr>
              <a:t>|</a:t>
            </a:r>
            <a:r>
              <a:t>a,b</a:t>
            </a:r>
            <a:r>
              <a:rPr>
                <a:latin typeface="Symbol"/>
                <a:ea typeface="Symbol"/>
                <a:cs typeface="Symbol"/>
                <a:sym typeface="Symbol"/>
              </a:rPr>
              <a:t>∈</a:t>
            </a:r>
            <a:r>
              <a:t>Q}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关于数的加法和乘法；</a:t>
            </a:r>
          </a:p>
          <a:p>
            <a:pPr marL="175259" indent="-131063" defTabSz="877823">
              <a:spcBef>
                <a:spcPts val="600"/>
              </a:spcBef>
              <a:buSzTx/>
              <a:buNone/>
              <a:defRPr sz="2688">
                <a:latin typeface="Arial"/>
                <a:ea typeface="Arial"/>
                <a:cs typeface="Arial"/>
                <a:sym typeface="Arial"/>
              </a:defRPr>
            </a:pPr>
            <a:r>
              <a:t>3){a+b     </a:t>
            </a:r>
            <a:r>
              <a:rPr>
                <a:latin typeface="Symbol"/>
                <a:ea typeface="Symbol"/>
                <a:cs typeface="Symbol"/>
                <a:sym typeface="Symbol"/>
              </a:rPr>
              <a:t>|</a:t>
            </a:r>
            <a:r>
              <a:t>a,b</a:t>
            </a:r>
            <a:r>
              <a:rPr>
                <a:latin typeface="Symbol"/>
                <a:ea typeface="Symbol"/>
                <a:cs typeface="Symbol"/>
                <a:sym typeface="Symbol"/>
              </a:rPr>
              <a:t>∈</a:t>
            </a:r>
            <a:r>
              <a:t>Z}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关于数的加法和乘法；</a:t>
            </a:r>
          </a:p>
          <a:p>
            <a:pPr marL="175259" indent="-131063" defTabSz="877823">
              <a:spcBef>
                <a:spcPts val="600"/>
              </a:spcBef>
              <a:buSzTx/>
              <a:buNone/>
              <a:defRPr sz="2688">
                <a:latin typeface="Arial"/>
                <a:ea typeface="Arial"/>
                <a:cs typeface="Arial"/>
                <a:sym typeface="Arial"/>
              </a:defRPr>
            </a:pPr>
            <a:r>
              <a:t>4){a+bi</a:t>
            </a:r>
            <a:r>
              <a:rPr>
                <a:latin typeface="Symbol"/>
                <a:ea typeface="Symbol"/>
                <a:cs typeface="Symbol"/>
                <a:sym typeface="Symbol"/>
              </a:rPr>
              <a:t>|</a:t>
            </a:r>
            <a:r>
              <a:t>a,b</a:t>
            </a:r>
            <a:r>
              <a:rPr>
                <a:latin typeface="Symbol"/>
                <a:ea typeface="Symbol"/>
                <a:cs typeface="Symbol"/>
                <a:sym typeface="Symbol"/>
              </a:rPr>
              <a:t>∈</a:t>
            </a:r>
            <a:r>
              <a:t>Z, i</a:t>
            </a:r>
            <a:r>
              <a:rPr baseline="29916"/>
              <a:t>2</a:t>
            </a:r>
            <a:r>
              <a:t>=-1}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关于复数的加法和乘法；</a:t>
            </a:r>
          </a:p>
          <a:p>
            <a:pPr marL="175259" indent="-131063" defTabSz="877823">
              <a:spcBef>
                <a:spcPts val="600"/>
              </a:spcBef>
              <a:buSzTx/>
              <a:buNone/>
              <a:defRPr sz="2688">
                <a:latin typeface="Arial"/>
                <a:ea typeface="Arial"/>
                <a:cs typeface="Arial"/>
                <a:sym typeface="Arial"/>
              </a:defRPr>
            </a:pPr>
            <a:r>
              <a:t>5)n</a:t>
            </a:r>
            <a:r>
              <a:rPr>
                <a:latin typeface="Symbol"/>
                <a:ea typeface="Symbol"/>
                <a:cs typeface="Symbol"/>
                <a:sym typeface="Symbol"/>
              </a:rPr>
              <a:t>≥</a:t>
            </a:r>
            <a:r>
              <a:t>2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，所有</a:t>
            </a:r>
            <a:r>
              <a:t>n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阶实矩阵集合</a:t>
            </a:r>
            <a:r>
              <a:t>M</a:t>
            </a:r>
            <a:r>
              <a:rPr baseline="-25791"/>
              <a:t>n</a:t>
            </a:r>
            <a:r>
              <a:t>(R)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关于矩阵的加法和乘法；</a:t>
            </a:r>
          </a:p>
          <a:p>
            <a:pPr marL="175259" indent="-131063" defTabSz="877823">
              <a:spcBef>
                <a:spcPts val="600"/>
              </a:spcBef>
              <a:buSzTx/>
              <a:buNone/>
              <a:defRPr sz="2688">
                <a:latin typeface="Arial"/>
                <a:ea typeface="Arial"/>
                <a:cs typeface="Arial"/>
                <a:sym typeface="Arial"/>
              </a:defRPr>
            </a:pPr>
            <a:r>
              <a:t>6)x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的实系数多项式集合关于多项式的加法和乘法；</a:t>
            </a:r>
          </a:p>
          <a:p>
            <a:pPr marL="175259" indent="-131063" defTabSz="877823">
              <a:spcBef>
                <a:spcPts val="600"/>
              </a:spcBef>
              <a:buSzTx/>
              <a:buNone/>
              <a:defRPr sz="2688">
                <a:latin typeface="Arial"/>
                <a:ea typeface="Arial"/>
                <a:cs typeface="Arial"/>
                <a:sym typeface="Arial"/>
              </a:defRPr>
            </a:pPr>
            <a:r>
              <a:t>7)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实数集合</a:t>
            </a:r>
            <a:r>
              <a:t>R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关于加法</a:t>
            </a:r>
            <a:r>
              <a:t>+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和乘法</a:t>
            </a:r>
            <a:r>
              <a:t>*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，其中</a:t>
            </a:r>
            <a:r>
              <a:t>+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是普通加法，</a:t>
            </a:r>
            <a:r>
              <a:t>*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规定对</a:t>
            </a:r>
            <a:r>
              <a:t>R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中任意</a:t>
            </a:r>
            <a:r>
              <a:t>a,b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，</a:t>
            </a:r>
            <a:r>
              <a:t>a*b=</a:t>
            </a:r>
            <a:r>
              <a:rPr>
                <a:latin typeface="Symbol"/>
                <a:ea typeface="Symbol"/>
                <a:cs typeface="Symbol"/>
                <a:sym typeface="Symbol"/>
              </a:rPr>
              <a:t>|</a:t>
            </a:r>
            <a:r>
              <a:t>a</a:t>
            </a:r>
            <a:r>
              <a:rPr>
                <a:latin typeface="Symbol"/>
                <a:ea typeface="Symbol"/>
                <a:cs typeface="Symbol"/>
                <a:sym typeface="Symbol"/>
              </a:rPr>
              <a:t>|</a:t>
            </a:r>
            <a:r>
              <a:t>b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。</a:t>
            </a:r>
          </a:p>
        </p:txBody>
      </p:sp>
      <p:pic>
        <p:nvPicPr>
          <p:cNvPr id="216" name="image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9170" y="2257701"/>
            <a:ext cx="493580" cy="437875"/>
          </a:xfrm>
          <a:prstGeom prst="rect">
            <a:avLst/>
          </a:prstGeom>
          <a:ln w="12700">
            <a:miter lim="400000"/>
          </a:ln>
        </p:spPr>
      </p:pic>
      <p:pic>
        <p:nvPicPr>
          <p:cNvPr id="217" name="image.pd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5995" y="2843085"/>
            <a:ext cx="493580" cy="385890"/>
          </a:xfrm>
          <a:prstGeom prst="rect">
            <a:avLst/>
          </a:prstGeom>
          <a:ln w="12700">
            <a:miter lim="400000"/>
          </a:ln>
        </p:spPr>
      </p:pic>
      <p:pic>
        <p:nvPicPr>
          <p:cNvPr id="218" name="image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6470" y="1697313"/>
            <a:ext cx="493580" cy="4378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blinds dir="vert"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2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" presetClass="entr" presetSubtype="0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2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2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2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5" fill="hold"/>
                                        <p:tgtEl>
                                          <p:spTgt spid="2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2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" grpId="1" build="p" bldLvl="5" animBg="1" advAuto="0"/>
      <p:bldP spid="216" grpId="3" animBg="1" advAuto="0"/>
      <p:bldP spid="217" grpId="4" animBg="1" advAuto="0"/>
      <p:bldP spid="218" grpId="2" animBg="1" advAuto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>
            <a:spLocks noGrp="1"/>
          </p:cNvSpPr>
          <p:nvPr>
            <p:ph type="sldNum" sz="quarter" idx="2"/>
          </p:nvPr>
        </p:nvSpPr>
        <p:spPr>
          <a:xfrm>
            <a:off x="4627681" y="6220142"/>
            <a:ext cx="193438" cy="26924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3</a:t>
            </a:fld>
            <a:endParaRPr/>
          </a:p>
        </p:txBody>
      </p:sp>
      <p:pic>
        <p:nvPicPr>
          <p:cNvPr id="72" name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212" y="30162"/>
            <a:ext cx="7778751" cy="1360488"/>
          </a:xfrm>
          <a:prstGeom prst="rect">
            <a:avLst/>
          </a:prstGeom>
          <a:ln w="12700">
            <a:miter lim="400000"/>
          </a:ln>
        </p:spPr>
      </p:pic>
      <p:sp>
        <p:nvSpPr>
          <p:cNvPr id="73" name="Shape 73"/>
          <p:cNvSpPr>
            <a:spLocks noGrp="1"/>
          </p:cNvSpPr>
          <p:nvPr>
            <p:ph type="body" idx="4294967295"/>
          </p:nvPr>
        </p:nvSpPr>
        <p:spPr>
          <a:xfrm>
            <a:off x="147637" y="1052512"/>
            <a:ext cx="8816976" cy="551656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26313" indent="-180736" algn="just" defTabSz="905255">
              <a:spcBef>
                <a:spcPts val="600"/>
              </a:spcBef>
              <a:defRPr sz="2772">
                <a:latin typeface="Arial"/>
                <a:ea typeface="Arial"/>
                <a:cs typeface="Arial"/>
                <a:sym typeface="Arial"/>
              </a:defRPr>
            </a:pPr>
            <a:r>
              <a:rPr dirty="0" err="1">
                <a:latin typeface="楷体_GB2312"/>
                <a:ea typeface="楷体_GB2312"/>
                <a:cs typeface="楷体_GB2312"/>
                <a:sym typeface="楷体_GB2312"/>
              </a:rPr>
              <a:t>所有整数在整数的加法与乘法下作成一个环，叫做</a:t>
            </a:r>
            <a:r>
              <a:rPr dirty="0" err="1">
                <a:solidFill>
                  <a:srgbClr val="212745"/>
                </a:solidFill>
                <a:latin typeface="楷体_GB2312"/>
                <a:ea typeface="楷体_GB2312"/>
                <a:cs typeface="楷体_GB2312"/>
                <a:sym typeface="楷体_GB2312"/>
              </a:rPr>
              <a:t>整数环</a:t>
            </a:r>
            <a:r>
              <a:rPr dirty="0">
                <a:latin typeface="楷体_GB2312"/>
                <a:ea typeface="楷体_GB2312"/>
                <a:cs typeface="楷体_GB2312"/>
                <a:sym typeface="楷体_GB2312"/>
              </a:rPr>
              <a:t>。</a:t>
            </a:r>
          </a:p>
          <a:p>
            <a:pPr marL="226313" indent="-180736" algn="just" defTabSz="905255">
              <a:spcBef>
                <a:spcPts val="600"/>
              </a:spcBef>
              <a:defRPr sz="2772">
                <a:latin typeface="Arial"/>
                <a:ea typeface="Arial"/>
                <a:cs typeface="Arial"/>
                <a:sym typeface="Arial"/>
              </a:defRPr>
            </a:pPr>
            <a:r>
              <a:rPr dirty="0" err="1">
                <a:latin typeface="楷体_GB2312"/>
                <a:ea typeface="楷体_GB2312"/>
                <a:cs typeface="楷体_GB2312"/>
                <a:sym typeface="楷体_GB2312"/>
              </a:rPr>
              <a:t>域上的所有</a:t>
            </a:r>
            <a:r>
              <a:rPr dirty="0" err="1"/>
              <a:t>n</a:t>
            </a:r>
            <a:r>
              <a:rPr dirty="0" err="1">
                <a:latin typeface="楷体_GB2312"/>
                <a:ea typeface="楷体_GB2312"/>
                <a:cs typeface="楷体_GB2312"/>
                <a:sym typeface="楷体_GB2312"/>
              </a:rPr>
              <a:t>阶矩阵在矩阵的加法与乘法下作成一个环，叫做</a:t>
            </a:r>
            <a:r>
              <a:rPr dirty="0" err="1"/>
              <a:t>n</a:t>
            </a:r>
            <a:r>
              <a:rPr dirty="0" err="1">
                <a:latin typeface="楷体_GB2312"/>
                <a:ea typeface="楷体_GB2312"/>
                <a:cs typeface="楷体_GB2312"/>
                <a:sym typeface="楷体_GB2312"/>
              </a:rPr>
              <a:t>阶</a:t>
            </a:r>
            <a:r>
              <a:rPr dirty="0" err="1">
                <a:solidFill>
                  <a:srgbClr val="212745"/>
                </a:solidFill>
                <a:latin typeface="楷体_GB2312"/>
                <a:ea typeface="楷体_GB2312"/>
                <a:cs typeface="楷体_GB2312"/>
                <a:sym typeface="楷体_GB2312"/>
              </a:rPr>
              <a:t>矩阵环</a:t>
            </a:r>
            <a:r>
              <a:rPr dirty="0">
                <a:latin typeface="楷体_GB2312"/>
                <a:ea typeface="楷体_GB2312"/>
                <a:cs typeface="楷体_GB2312"/>
                <a:sym typeface="楷体_GB2312"/>
              </a:rPr>
              <a:t>。</a:t>
            </a:r>
          </a:p>
          <a:p>
            <a:pPr marL="226313" indent="-180736" algn="just" defTabSz="905255">
              <a:spcBef>
                <a:spcPts val="600"/>
              </a:spcBef>
              <a:defRPr sz="2772">
                <a:latin typeface="Arial"/>
                <a:ea typeface="Arial"/>
                <a:cs typeface="Arial"/>
                <a:sym typeface="Arial"/>
              </a:defRPr>
            </a:pPr>
            <a:r>
              <a:rPr dirty="0" err="1">
                <a:latin typeface="楷体_GB2312"/>
                <a:ea typeface="楷体_GB2312"/>
                <a:cs typeface="楷体_GB2312"/>
                <a:sym typeface="楷体_GB2312"/>
              </a:rPr>
              <a:t>域上的所有多项式在多项式加法与乘法下作成一个环，叫做</a:t>
            </a:r>
            <a:r>
              <a:rPr dirty="0" err="1">
                <a:solidFill>
                  <a:srgbClr val="212745"/>
                </a:solidFill>
                <a:latin typeface="楷体_GB2312"/>
                <a:ea typeface="楷体_GB2312"/>
                <a:cs typeface="楷体_GB2312"/>
                <a:sym typeface="楷体_GB2312"/>
              </a:rPr>
              <a:t>多项式环</a:t>
            </a:r>
            <a:r>
              <a:rPr dirty="0">
                <a:latin typeface="楷体_GB2312"/>
                <a:ea typeface="楷体_GB2312"/>
                <a:cs typeface="楷体_GB2312"/>
                <a:sym typeface="楷体_GB2312"/>
              </a:rPr>
              <a:t>。</a:t>
            </a:r>
          </a:p>
          <a:p>
            <a:pPr marL="226313" indent="-180736" algn="just" defTabSz="905255">
              <a:spcBef>
                <a:spcPts val="600"/>
              </a:spcBef>
              <a:defRPr sz="2772">
                <a:latin typeface="Arial"/>
                <a:ea typeface="Arial"/>
                <a:cs typeface="Arial"/>
                <a:sym typeface="Arial"/>
              </a:defRPr>
            </a:pPr>
            <a:r>
              <a:rPr dirty="0" err="1">
                <a:latin typeface="楷体_GB2312"/>
                <a:ea typeface="楷体_GB2312"/>
                <a:cs typeface="楷体_GB2312"/>
                <a:sym typeface="楷体_GB2312"/>
              </a:rPr>
              <a:t>整数模</a:t>
            </a:r>
            <a:r>
              <a:rPr dirty="0" err="1"/>
              <a:t>n</a:t>
            </a:r>
            <a:r>
              <a:rPr dirty="0" err="1">
                <a:latin typeface="楷体_GB2312"/>
                <a:ea typeface="楷体_GB2312"/>
                <a:cs typeface="楷体_GB2312"/>
                <a:sym typeface="楷体_GB2312"/>
              </a:rPr>
              <a:t>的所有剩余类集合在剩余类加法与乘法下作成一个环</a:t>
            </a:r>
            <a:r>
              <a:rPr dirty="0">
                <a:latin typeface="楷体_GB2312"/>
                <a:ea typeface="楷体_GB2312"/>
                <a:cs typeface="楷体_GB2312"/>
                <a:sym typeface="楷体_GB2312"/>
              </a:rPr>
              <a:t>。</a:t>
            </a:r>
          </a:p>
          <a:p>
            <a:pPr marL="226313" indent="-180736" algn="just" defTabSz="905255">
              <a:spcBef>
                <a:spcPts val="600"/>
              </a:spcBef>
              <a:defRPr sz="2772">
                <a:latin typeface="宋体"/>
                <a:ea typeface="宋体"/>
                <a:cs typeface="宋体"/>
                <a:sym typeface="宋体"/>
              </a:defRPr>
            </a:pPr>
            <a:r>
              <a:rPr dirty="0" err="1">
                <a:latin typeface="楷体_GB2312"/>
                <a:ea typeface="楷体_GB2312"/>
                <a:cs typeface="楷体_GB2312"/>
                <a:sym typeface="楷体_GB2312"/>
              </a:rPr>
              <a:t>所有有理数、所有实数、所有复数在数的加法与乘法下都分别作成环，常称为</a:t>
            </a:r>
            <a:r>
              <a:rPr dirty="0" err="1">
                <a:solidFill>
                  <a:srgbClr val="212745"/>
                </a:solidFill>
                <a:latin typeface="楷体_GB2312"/>
                <a:ea typeface="楷体_GB2312"/>
                <a:cs typeface="楷体_GB2312"/>
                <a:sym typeface="楷体_GB2312"/>
              </a:rPr>
              <a:t>有理数域、实数域、复数域</a:t>
            </a:r>
            <a:r>
              <a:rPr dirty="0">
                <a:latin typeface="楷体_GB2312"/>
                <a:ea typeface="楷体_GB2312"/>
                <a:cs typeface="楷体_GB2312"/>
                <a:sym typeface="楷体_GB2312"/>
              </a:rPr>
              <a:t>。</a:t>
            </a:r>
            <a:r>
              <a:rPr dirty="0"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1A0EAB31-2482-D20A-3C85-85C3FEA1461A}"/>
                  </a:ext>
                </a:extLst>
              </p14:cNvPr>
              <p14:cNvContentPartPr/>
              <p14:nvPr/>
            </p14:nvContentPartPr>
            <p14:xfrm>
              <a:off x="334080" y="1555200"/>
              <a:ext cx="8701920" cy="316944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1A0EAB31-2482-D20A-3C85-85C3FEA1461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24720" y="1545840"/>
                <a:ext cx="8720640" cy="31881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 thruBlk="1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7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1" build="p" bldLvl="5" animBg="1" advAuto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>
            <a:spLocks noGrp="1"/>
          </p:cNvSpPr>
          <p:nvPr>
            <p:ph type="sldNum" sz="quarter" idx="2"/>
          </p:nvPr>
        </p:nvSpPr>
        <p:spPr>
          <a:xfrm>
            <a:off x="4583033" y="6220142"/>
            <a:ext cx="282734" cy="26924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30</a:t>
            </a:fld>
            <a:endParaRPr/>
          </a:p>
        </p:txBody>
      </p:sp>
      <p:sp>
        <p:nvSpPr>
          <p:cNvPr id="223" name="Shape 223"/>
          <p:cNvSpPr/>
          <p:nvPr/>
        </p:nvSpPr>
        <p:spPr>
          <a:xfrm>
            <a:off x="250825" y="411955"/>
            <a:ext cx="7772400" cy="10445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6037" tIns="46037" rIns="46037" bIns="46037" anchor="ctr">
            <a:spAutoFit/>
          </a:bodyPr>
          <a:lstStyle>
            <a:lvl1pPr>
              <a:defRPr sz="5400" b="1">
                <a:solidFill>
                  <a:schemeClr val="accent1"/>
                </a:solidFill>
                <a:latin typeface="楷体_GB2312"/>
                <a:ea typeface="楷体_GB2312"/>
                <a:cs typeface="楷体_GB2312"/>
                <a:sym typeface="楷体_GB2312"/>
              </a:defRPr>
            </a:lvl1pPr>
          </a:lstStyle>
          <a:p>
            <a:r>
              <a:t>子体、子域</a:t>
            </a:r>
          </a:p>
        </p:txBody>
      </p:sp>
      <p:sp>
        <p:nvSpPr>
          <p:cNvPr id="224" name="Shape 224"/>
          <p:cNvSpPr/>
          <p:nvPr/>
        </p:nvSpPr>
        <p:spPr>
          <a:xfrm>
            <a:off x="71437" y="1557337"/>
            <a:ext cx="8964613" cy="4091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000000"/>
              </a:buClr>
              <a:buSzPct val="80000"/>
              <a:buFont typeface="Wingdings"/>
              <a:buChar char="➢"/>
              <a:defRPr sz="3200">
                <a:solidFill>
                  <a:schemeClr val="accent1"/>
                </a:solidFill>
              </a:defRPr>
            </a:pP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定义</a:t>
            </a:r>
            <a:r>
              <a:t>6.5.9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000000"/>
                </a:solidFill>
                <a:latin typeface="楷体_GB2312"/>
                <a:ea typeface="楷体_GB2312"/>
                <a:cs typeface="楷体_GB2312"/>
                <a:sym typeface="楷体_GB2312"/>
              </a:rPr>
              <a:t>体</a:t>
            </a:r>
            <a:r>
              <a:rPr>
                <a:solidFill>
                  <a:srgbClr val="000000"/>
                </a:solidFill>
              </a:rPr>
              <a:t>K</a:t>
            </a:r>
            <a:r>
              <a:rPr>
                <a:solidFill>
                  <a:srgbClr val="000000"/>
                </a:solidFill>
                <a:latin typeface="楷体_GB2312"/>
                <a:ea typeface="楷体_GB2312"/>
                <a:cs typeface="楷体_GB2312"/>
                <a:sym typeface="楷体_GB2312"/>
              </a:rPr>
              <a:t>的一个子环，若仍为体，则叫子体；若又为域，则叫</a:t>
            </a:r>
            <a:r>
              <a:rPr>
                <a:solidFill>
                  <a:srgbClr val="000000"/>
                </a:solidFill>
              </a:rPr>
              <a:t>K</a:t>
            </a:r>
            <a:r>
              <a:rPr>
                <a:solidFill>
                  <a:srgbClr val="000000"/>
                </a:solidFill>
                <a:latin typeface="楷体_GB2312"/>
                <a:ea typeface="楷体_GB2312"/>
                <a:cs typeface="楷体_GB2312"/>
                <a:sym typeface="楷体_GB2312"/>
              </a:rPr>
              <a:t>的子域。</a:t>
            </a:r>
          </a:p>
          <a:p>
            <a:pPr marL="342900" indent="-342900">
              <a:lnSpc>
                <a:spcPct val="150000"/>
              </a:lnSpc>
              <a:buClr>
                <a:srgbClr val="000000"/>
              </a:buClr>
              <a:buSzPct val="80000"/>
              <a:buFont typeface="Wingdings"/>
              <a:buChar char="➢"/>
              <a:defRPr sz="3200"/>
            </a:pP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同样，对于域</a:t>
            </a:r>
            <a:r>
              <a:t>F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，也可以有</a:t>
            </a:r>
            <a:r>
              <a:t>F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的子环和子域。</a:t>
            </a:r>
          </a:p>
          <a:p>
            <a:pPr marL="342900" indent="-342900">
              <a:lnSpc>
                <a:spcPct val="150000"/>
              </a:lnSpc>
              <a:buClr>
                <a:srgbClr val="000000"/>
              </a:buClr>
              <a:buSzPct val="80000"/>
              <a:buFont typeface="Wingdings"/>
              <a:buChar char="➢"/>
              <a:defRPr sz="3200">
                <a:solidFill>
                  <a:schemeClr val="accent1"/>
                </a:solidFill>
              </a:defRPr>
            </a:pP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例：</a:t>
            </a:r>
            <a:r>
              <a:rPr>
                <a:solidFill>
                  <a:srgbClr val="000000"/>
                </a:solidFill>
                <a:latin typeface="楷体_GB2312"/>
                <a:ea typeface="楷体_GB2312"/>
                <a:cs typeface="楷体_GB2312"/>
                <a:sym typeface="楷体_GB2312"/>
              </a:rPr>
              <a:t>整数环是实数域的子环，实数域是复数域的子域。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blinds dir="vert"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4" grpId="1" build="p" bldLvl="5" animBg="1" advAuto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>
            <a:spLocks noGrp="1"/>
          </p:cNvSpPr>
          <p:nvPr>
            <p:ph type="sldNum" sz="quarter" idx="2"/>
          </p:nvPr>
        </p:nvSpPr>
        <p:spPr>
          <a:xfrm>
            <a:off x="4627681" y="6220142"/>
            <a:ext cx="193438" cy="26924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4</a:t>
            </a:fld>
            <a:endParaRPr/>
          </a:p>
        </p:txBody>
      </p:sp>
      <p:pic>
        <p:nvPicPr>
          <p:cNvPr id="78" name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562" y="292100"/>
            <a:ext cx="7778751" cy="1360488"/>
          </a:xfrm>
          <a:prstGeom prst="rect">
            <a:avLst/>
          </a:prstGeom>
          <a:ln w="12700">
            <a:miter lim="400000"/>
          </a:ln>
        </p:spPr>
      </p:pic>
      <p:sp>
        <p:nvSpPr>
          <p:cNvPr id="79" name="Shape 79"/>
          <p:cNvSpPr>
            <a:spLocks noGrp="1"/>
          </p:cNvSpPr>
          <p:nvPr>
            <p:ph type="body" idx="4294967295"/>
          </p:nvPr>
        </p:nvSpPr>
        <p:spPr>
          <a:xfrm>
            <a:off x="130174" y="1557337"/>
            <a:ext cx="8763002" cy="2952751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423862" indent="-423862" algn="just">
              <a:spcBef>
                <a:spcPts val="1900"/>
              </a:spcBef>
              <a:defRPr sz="32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性质</a:t>
            </a:r>
            <a:r>
              <a:t>1</a:t>
            </a:r>
            <a:r>
              <a:rPr>
                <a:solidFill>
                  <a:srgbClr val="404040"/>
                </a:solidFill>
              </a:rPr>
              <a:t> </a:t>
            </a:r>
            <a:r>
              <a:rPr>
                <a:solidFill>
                  <a:srgbClr val="404040"/>
                </a:solidFill>
                <a:latin typeface="楷体_GB2312"/>
                <a:ea typeface="楷体_GB2312"/>
                <a:cs typeface="楷体_GB2312"/>
                <a:sym typeface="楷体_GB2312"/>
              </a:rPr>
              <a:t>用数学归纳法，分配律可以推广如下：</a:t>
            </a:r>
          </a:p>
          <a:p>
            <a:pPr marL="423862" indent="-423862" algn="ctr">
              <a:spcBef>
                <a:spcPts val="1900"/>
              </a:spcBef>
              <a:buSzTx/>
              <a:buNone/>
              <a:defRPr sz="3200">
                <a:latin typeface="Arial"/>
                <a:ea typeface="Arial"/>
                <a:cs typeface="Arial"/>
                <a:sym typeface="Arial"/>
              </a:defRPr>
            </a:pPr>
            <a:r>
              <a:t>a(b</a:t>
            </a:r>
            <a:r>
              <a:rPr baseline="-30000"/>
              <a:t>1</a:t>
            </a:r>
            <a:r>
              <a:t>+…+b</a:t>
            </a:r>
            <a:r>
              <a:rPr baseline="-30000"/>
              <a:t>n</a:t>
            </a:r>
            <a:r>
              <a:t>)=(ab</a:t>
            </a:r>
            <a:r>
              <a:rPr baseline="-30000"/>
              <a:t>1</a:t>
            </a:r>
            <a:r>
              <a:t>)</a:t>
            </a:r>
            <a:r>
              <a:rPr baseline="-30000"/>
              <a:t> </a:t>
            </a:r>
            <a:r>
              <a:t>+…+(ab</a:t>
            </a:r>
            <a:r>
              <a:rPr baseline="-30000"/>
              <a:t>n</a:t>
            </a:r>
            <a:r>
              <a:t>)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，</a:t>
            </a:r>
          </a:p>
          <a:p>
            <a:pPr marL="423862" indent="-423862" algn="ctr">
              <a:spcBef>
                <a:spcPts val="1900"/>
              </a:spcBef>
              <a:buSzTx/>
              <a:buNone/>
              <a:defRPr sz="3200">
                <a:latin typeface="Arial"/>
                <a:ea typeface="Arial"/>
                <a:cs typeface="Arial"/>
                <a:sym typeface="Arial"/>
              </a:defRPr>
            </a:pPr>
            <a:r>
              <a:t>(a</a:t>
            </a:r>
            <a:r>
              <a:rPr baseline="-30000"/>
              <a:t>1</a:t>
            </a:r>
            <a:r>
              <a:t>+…+a</a:t>
            </a:r>
            <a:r>
              <a:rPr baseline="-30000"/>
              <a:t>m</a:t>
            </a:r>
            <a:r>
              <a:t>)b=(a</a:t>
            </a:r>
            <a:r>
              <a:rPr baseline="-30000"/>
              <a:t>1</a:t>
            </a:r>
            <a:r>
              <a:t>b)+…+(a</a:t>
            </a:r>
            <a:r>
              <a:rPr baseline="-30000"/>
              <a:t>m</a:t>
            </a:r>
            <a:r>
              <a:t>b)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， </a:t>
            </a:r>
          </a:p>
        </p:txBody>
      </p:sp>
      <p:grpSp>
        <p:nvGrpSpPr>
          <p:cNvPr id="82" name="Group 82"/>
          <p:cNvGrpSpPr/>
          <p:nvPr/>
        </p:nvGrpSpPr>
        <p:grpSpPr>
          <a:xfrm>
            <a:off x="3132137" y="4005262"/>
            <a:ext cx="2655888" cy="995363"/>
            <a:chOff x="0" y="0"/>
            <a:chExt cx="2655887" cy="995362"/>
          </a:xfrm>
        </p:grpSpPr>
        <p:sp>
          <p:nvSpPr>
            <p:cNvPr id="80" name="Shape 80"/>
            <p:cNvSpPr/>
            <p:nvPr/>
          </p:nvSpPr>
          <p:spPr>
            <a:xfrm>
              <a:off x="0" y="0"/>
              <a:ext cx="2655888" cy="995363"/>
            </a:xfrm>
            <a:prstGeom prst="rect">
              <a:avLst/>
            </a:prstGeom>
            <a:solidFill>
              <a:srgbClr val="59A8D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pic>
          <p:nvPicPr>
            <p:cNvPr id="81" name="image.pdf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2655888" cy="995363"/>
            </a:xfrm>
            <a:prstGeom prst="rect">
              <a:avLst/>
            </a:prstGeom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 thruBlk="1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1" build="p" bldLvl="5" animBg="1" advAuto="0"/>
      <p:bldP spid="82" grpId="2" animBg="1" advAuto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>
            <a:spLocks noGrp="1"/>
          </p:cNvSpPr>
          <p:nvPr>
            <p:ph type="sldNum" sz="quarter" idx="2"/>
          </p:nvPr>
        </p:nvSpPr>
        <p:spPr>
          <a:xfrm>
            <a:off x="4627681" y="6220142"/>
            <a:ext cx="193438" cy="26924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5</a:t>
            </a:fld>
            <a:endParaRPr/>
          </a:p>
        </p:txBody>
      </p:sp>
      <p:pic>
        <p:nvPicPr>
          <p:cNvPr id="87" name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237" y="60325"/>
            <a:ext cx="8235951" cy="1360488"/>
          </a:xfrm>
          <a:prstGeom prst="rect">
            <a:avLst/>
          </a:prstGeom>
          <a:ln w="12700">
            <a:miter lim="400000"/>
          </a:ln>
        </p:spPr>
      </p:pic>
      <p:sp>
        <p:nvSpPr>
          <p:cNvPr id="88" name="Shape 88"/>
          <p:cNvSpPr>
            <a:spLocks noGrp="1"/>
          </p:cNvSpPr>
          <p:nvPr>
            <p:ph type="body" idx="4294967295"/>
          </p:nvPr>
        </p:nvSpPr>
        <p:spPr>
          <a:xfrm>
            <a:off x="107950" y="1054100"/>
            <a:ext cx="8964613" cy="554355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44423" indent="-344423" algn="just" defTabSz="877823">
              <a:spcBef>
                <a:spcPts val="600"/>
              </a:spcBef>
              <a:defRPr sz="2688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性质</a:t>
            </a:r>
            <a:r>
              <a:t>2</a:t>
            </a:r>
            <a:r>
              <a:rPr>
                <a:solidFill>
                  <a:srgbClr val="404040"/>
                </a:solidFill>
              </a:rPr>
              <a:t> a(c-b)=(ac)-(ab)</a:t>
            </a:r>
            <a:r>
              <a:rPr>
                <a:solidFill>
                  <a:srgbClr val="404040"/>
                </a:solidFill>
                <a:latin typeface="楷体_GB2312"/>
                <a:ea typeface="楷体_GB2312"/>
                <a:cs typeface="楷体_GB2312"/>
                <a:sym typeface="楷体_GB2312"/>
              </a:rPr>
              <a:t>，</a:t>
            </a:r>
          </a:p>
          <a:p>
            <a:pPr marL="344423" indent="-344423" algn="just" defTabSz="877823">
              <a:spcBef>
                <a:spcPts val="600"/>
              </a:spcBef>
              <a:buSzTx/>
              <a:buNone/>
              <a:defRPr sz="2688">
                <a:latin typeface="Arial"/>
                <a:ea typeface="Arial"/>
                <a:cs typeface="Arial"/>
                <a:sym typeface="Arial"/>
              </a:defRPr>
            </a:pPr>
            <a:r>
              <a:t>             (c-b)a=(ca)-(ba)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。</a:t>
            </a:r>
          </a:p>
          <a:p>
            <a:pPr marL="344423" indent="-344423" algn="just" defTabSz="877823">
              <a:spcBef>
                <a:spcPts val="600"/>
              </a:spcBef>
              <a:defRPr sz="2688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证明：</a:t>
            </a:r>
            <a:r>
              <a:rPr>
                <a:solidFill>
                  <a:srgbClr val="404040"/>
                </a:solidFill>
                <a:latin typeface="楷体_GB2312"/>
                <a:ea typeface="楷体_GB2312"/>
                <a:cs typeface="楷体_GB2312"/>
                <a:sym typeface="楷体_GB2312"/>
              </a:rPr>
              <a:t>由</a:t>
            </a:r>
            <a:r>
              <a:rPr>
                <a:solidFill>
                  <a:srgbClr val="404040"/>
                </a:solidFill>
              </a:rPr>
              <a:t>a(c-b)+(ab)=a(c-b+b)=ac</a:t>
            </a:r>
            <a:r>
              <a:rPr>
                <a:solidFill>
                  <a:srgbClr val="404040"/>
                </a:solidFill>
                <a:latin typeface="楷体_GB2312"/>
                <a:ea typeface="楷体_GB2312"/>
                <a:cs typeface="楷体_GB2312"/>
                <a:sym typeface="楷体_GB2312"/>
              </a:rPr>
              <a:t>，得</a:t>
            </a:r>
            <a:r>
              <a:rPr>
                <a:solidFill>
                  <a:srgbClr val="404040"/>
                </a:solidFill>
              </a:rPr>
              <a:t>a(c-b)=(ac)-(ab)</a:t>
            </a:r>
            <a:r>
              <a:rPr>
                <a:solidFill>
                  <a:srgbClr val="404040"/>
                </a:solidFill>
                <a:latin typeface="楷体_GB2312"/>
                <a:ea typeface="楷体_GB2312"/>
                <a:cs typeface="楷体_GB2312"/>
                <a:sym typeface="楷体_GB2312"/>
              </a:rPr>
              <a:t>。同理，</a:t>
            </a:r>
          </a:p>
          <a:p>
            <a:pPr marL="344423" indent="-344423" algn="just" defTabSz="877823">
              <a:spcBef>
                <a:spcPts val="600"/>
              </a:spcBef>
              <a:buSzTx/>
              <a:buNone/>
              <a:defRPr sz="2688">
                <a:latin typeface="Arial"/>
                <a:ea typeface="Arial"/>
                <a:cs typeface="Arial"/>
                <a:sym typeface="Arial"/>
              </a:defRPr>
            </a:pPr>
            <a:r>
              <a:t>	(c-b)a=(ca)-(ba)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。</a:t>
            </a:r>
          </a:p>
          <a:p>
            <a:pPr marL="344423" indent="-344423" algn="just" defTabSz="877823">
              <a:spcBef>
                <a:spcPts val="600"/>
              </a:spcBef>
              <a:defRPr sz="2688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性质</a:t>
            </a:r>
            <a:r>
              <a:t>3</a:t>
            </a:r>
            <a:r>
              <a:rPr>
                <a:solidFill>
                  <a:srgbClr val="404040"/>
                </a:solidFill>
              </a:rPr>
              <a:t> a0=0</a:t>
            </a:r>
            <a:r>
              <a:rPr>
                <a:solidFill>
                  <a:srgbClr val="404040"/>
                </a:solidFill>
                <a:latin typeface="楷体_GB2312"/>
                <a:ea typeface="楷体_GB2312"/>
                <a:cs typeface="楷体_GB2312"/>
                <a:sym typeface="楷体_GB2312"/>
              </a:rPr>
              <a:t>，</a:t>
            </a:r>
            <a:r>
              <a:rPr>
                <a:solidFill>
                  <a:srgbClr val="404040"/>
                </a:solidFill>
              </a:rPr>
              <a:t>0a=0</a:t>
            </a:r>
            <a:r>
              <a:rPr>
                <a:solidFill>
                  <a:srgbClr val="404040"/>
                </a:solidFill>
                <a:latin typeface="楷体_GB2312"/>
                <a:ea typeface="楷体_GB2312"/>
                <a:cs typeface="楷体_GB2312"/>
                <a:sym typeface="楷体_GB2312"/>
              </a:rPr>
              <a:t>。</a:t>
            </a:r>
          </a:p>
          <a:p>
            <a:pPr marL="344423" indent="-344423" defTabSz="877823">
              <a:spcBef>
                <a:spcPts val="600"/>
              </a:spcBef>
              <a:defRPr sz="2688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证明：</a:t>
            </a:r>
            <a:r>
              <a:rPr>
                <a:solidFill>
                  <a:srgbClr val="404040"/>
                </a:solidFill>
                <a:latin typeface="楷体_GB2312"/>
                <a:ea typeface="楷体_GB2312"/>
                <a:cs typeface="楷体_GB2312"/>
                <a:sym typeface="楷体_GB2312"/>
              </a:rPr>
              <a:t>由性质</a:t>
            </a:r>
            <a:r>
              <a:rPr>
                <a:solidFill>
                  <a:srgbClr val="404040"/>
                </a:solidFill>
              </a:rPr>
              <a:t>2</a:t>
            </a:r>
            <a:r>
              <a:rPr>
                <a:solidFill>
                  <a:srgbClr val="404040"/>
                </a:solidFill>
                <a:latin typeface="楷体_GB2312"/>
                <a:ea typeface="楷体_GB2312"/>
                <a:cs typeface="楷体_GB2312"/>
                <a:sym typeface="楷体_GB2312"/>
              </a:rPr>
              <a:t>，令</a:t>
            </a:r>
            <a:r>
              <a:rPr>
                <a:solidFill>
                  <a:srgbClr val="404040"/>
                </a:solidFill>
              </a:rPr>
              <a:t>b=c=0</a:t>
            </a:r>
            <a:r>
              <a:rPr>
                <a:solidFill>
                  <a:srgbClr val="404040"/>
                </a:solidFill>
                <a:latin typeface="楷体_GB2312"/>
                <a:ea typeface="楷体_GB2312"/>
                <a:cs typeface="楷体_GB2312"/>
                <a:sym typeface="楷体_GB2312"/>
              </a:rPr>
              <a:t>，得</a:t>
            </a:r>
          </a:p>
          <a:p>
            <a:pPr marL="344423" indent="-344423" defTabSz="877823">
              <a:spcBef>
                <a:spcPts val="600"/>
              </a:spcBef>
              <a:buSzTx/>
              <a:buNone/>
              <a:defRPr sz="2688">
                <a:latin typeface="Arial"/>
                <a:ea typeface="Arial"/>
                <a:cs typeface="Arial"/>
                <a:sym typeface="Arial"/>
              </a:defRPr>
            </a:pPr>
            <a:r>
              <a:t>	a(0-0)=(a0)-(a0)=0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，</a:t>
            </a:r>
            <a:br>
              <a:rPr>
                <a:latin typeface="楷体_GB2312"/>
                <a:ea typeface="楷体_GB2312"/>
                <a:cs typeface="楷体_GB2312"/>
                <a:sym typeface="楷体_GB2312"/>
              </a:rPr>
            </a:br>
            <a:r>
              <a:t>(0-0)a=(0a)-(0a)=0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， </a:t>
            </a:r>
          </a:p>
          <a:p>
            <a:pPr marL="344423" indent="-344423" defTabSz="877823">
              <a:spcBef>
                <a:spcPts val="600"/>
              </a:spcBef>
              <a:buSzTx/>
              <a:buNone/>
              <a:defRPr sz="2688"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	即，</a:t>
            </a:r>
            <a:r>
              <a:t>a0=0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，</a:t>
            </a:r>
            <a:r>
              <a:t>0a=0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。 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 thruBlk="1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8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8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8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8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2" presetClass="entr" presetSubtype="8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8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8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1" build="p" bldLvl="5" animBg="1" advAuto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>
            <a:spLocks noGrp="1"/>
          </p:cNvSpPr>
          <p:nvPr>
            <p:ph type="sldNum" sz="quarter" idx="2"/>
          </p:nvPr>
        </p:nvSpPr>
        <p:spPr>
          <a:xfrm>
            <a:off x="4627681" y="6220142"/>
            <a:ext cx="193438" cy="26924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6</a:t>
            </a:fld>
            <a:endParaRPr/>
          </a:p>
        </p:txBody>
      </p:sp>
      <p:pic>
        <p:nvPicPr>
          <p:cNvPr id="93" name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237" y="103187"/>
            <a:ext cx="7778751" cy="1360488"/>
          </a:xfrm>
          <a:prstGeom prst="rect">
            <a:avLst/>
          </a:prstGeom>
          <a:ln w="12700">
            <a:miter lim="400000"/>
          </a:ln>
        </p:spPr>
      </p:pic>
      <p:sp>
        <p:nvSpPr>
          <p:cNvPr id="94" name="Shape 94"/>
          <p:cNvSpPr>
            <a:spLocks noGrp="1"/>
          </p:cNvSpPr>
          <p:nvPr>
            <p:ph type="body" idx="4294967295"/>
          </p:nvPr>
        </p:nvSpPr>
        <p:spPr>
          <a:xfrm>
            <a:off x="107950" y="996950"/>
            <a:ext cx="8907463" cy="5400675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55187" indent="-355187" defTabSz="905255">
              <a:lnSpc>
                <a:spcPct val="120000"/>
              </a:lnSpc>
              <a:spcBef>
                <a:spcPts val="600"/>
              </a:spcBef>
              <a:buClr>
                <a:srgbClr val="212745"/>
              </a:buClr>
              <a:defRPr sz="2772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性质</a:t>
            </a:r>
            <a:r>
              <a:t>4</a:t>
            </a:r>
            <a:r>
              <a:rPr>
                <a:solidFill>
                  <a:srgbClr val="404040"/>
                </a:solidFill>
              </a:rPr>
              <a:t> a(-b)=-(ab)</a:t>
            </a:r>
            <a:r>
              <a:rPr>
                <a:solidFill>
                  <a:srgbClr val="404040"/>
                </a:solidFill>
                <a:latin typeface="楷体_GB2312"/>
                <a:ea typeface="楷体_GB2312"/>
                <a:cs typeface="楷体_GB2312"/>
                <a:sym typeface="楷体_GB2312"/>
              </a:rPr>
              <a:t>，</a:t>
            </a:r>
            <a:r>
              <a:rPr>
                <a:solidFill>
                  <a:srgbClr val="404040"/>
                </a:solidFill>
              </a:rPr>
              <a:t>(-a)b=-(ab)</a:t>
            </a:r>
            <a:r>
              <a:rPr>
                <a:solidFill>
                  <a:srgbClr val="404040"/>
                </a:solidFill>
                <a:latin typeface="楷体_GB2312"/>
                <a:ea typeface="楷体_GB2312"/>
                <a:cs typeface="楷体_GB2312"/>
                <a:sym typeface="楷体_GB2312"/>
              </a:rPr>
              <a:t>，</a:t>
            </a:r>
          </a:p>
          <a:p>
            <a:pPr marL="355187" indent="-355187" defTabSz="905255">
              <a:lnSpc>
                <a:spcPct val="120000"/>
              </a:lnSpc>
              <a:spcBef>
                <a:spcPts val="600"/>
              </a:spcBef>
              <a:buSzTx/>
              <a:buNone/>
              <a:defRPr sz="2772">
                <a:latin typeface="Arial"/>
                <a:ea typeface="Arial"/>
                <a:cs typeface="Arial"/>
                <a:sym typeface="Arial"/>
              </a:defRPr>
            </a:pPr>
            <a:r>
              <a:t>	(-a)(-b)=ab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。</a:t>
            </a:r>
          </a:p>
          <a:p>
            <a:pPr marL="355187" indent="-355187" algn="just" defTabSz="905255">
              <a:lnSpc>
                <a:spcPct val="120000"/>
              </a:lnSpc>
              <a:spcBef>
                <a:spcPts val="600"/>
              </a:spcBef>
              <a:buClr>
                <a:srgbClr val="212745"/>
              </a:buClr>
              <a:defRPr sz="2772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证明：</a:t>
            </a:r>
            <a:r>
              <a:rPr>
                <a:solidFill>
                  <a:srgbClr val="404040"/>
                </a:solidFill>
                <a:latin typeface="楷体_GB2312"/>
                <a:ea typeface="楷体_GB2312"/>
                <a:cs typeface="楷体_GB2312"/>
                <a:sym typeface="楷体_GB2312"/>
              </a:rPr>
              <a:t>由性质</a:t>
            </a:r>
            <a:r>
              <a:rPr>
                <a:solidFill>
                  <a:srgbClr val="404040"/>
                </a:solidFill>
              </a:rPr>
              <a:t>2</a:t>
            </a:r>
            <a:r>
              <a:rPr>
                <a:solidFill>
                  <a:srgbClr val="404040"/>
                </a:solidFill>
                <a:latin typeface="楷体_GB2312"/>
                <a:ea typeface="楷体_GB2312"/>
                <a:cs typeface="楷体_GB2312"/>
                <a:sym typeface="楷体_GB2312"/>
              </a:rPr>
              <a:t>，令</a:t>
            </a:r>
            <a:r>
              <a:rPr>
                <a:solidFill>
                  <a:srgbClr val="404040"/>
                </a:solidFill>
              </a:rPr>
              <a:t>c=0</a:t>
            </a:r>
            <a:r>
              <a:rPr>
                <a:solidFill>
                  <a:srgbClr val="404040"/>
                </a:solidFill>
                <a:latin typeface="楷体_GB2312"/>
                <a:ea typeface="楷体_GB2312"/>
                <a:cs typeface="楷体_GB2312"/>
                <a:sym typeface="楷体_GB2312"/>
              </a:rPr>
              <a:t>，即得</a:t>
            </a:r>
          </a:p>
          <a:p>
            <a:pPr marL="355187" indent="-355187" algn="just" defTabSz="905255">
              <a:lnSpc>
                <a:spcPct val="120000"/>
              </a:lnSpc>
              <a:spcBef>
                <a:spcPts val="600"/>
              </a:spcBef>
              <a:buSzTx/>
              <a:buNone/>
              <a:defRPr sz="2772">
                <a:latin typeface="Arial"/>
                <a:ea typeface="Arial"/>
                <a:cs typeface="Arial"/>
                <a:sym typeface="Arial"/>
              </a:defRPr>
            </a:pPr>
            <a:r>
              <a:t>	a(-b)=a(0-b)=(a0)-(ab)=-(ab)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，</a:t>
            </a:r>
          </a:p>
          <a:p>
            <a:pPr marL="355187" indent="-355187" algn="just" defTabSz="905255">
              <a:lnSpc>
                <a:spcPct val="120000"/>
              </a:lnSpc>
              <a:spcBef>
                <a:spcPts val="600"/>
              </a:spcBef>
              <a:buSzTx/>
              <a:buNone/>
              <a:defRPr sz="2772">
                <a:latin typeface="Arial"/>
                <a:ea typeface="Arial"/>
                <a:cs typeface="Arial"/>
                <a:sym typeface="Arial"/>
              </a:defRPr>
            </a:pPr>
            <a:r>
              <a:t>	(-a)b=(0-a)b=(0b)-(ab)=-(ab)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。</a:t>
            </a:r>
          </a:p>
          <a:p>
            <a:pPr marL="355187" indent="-355187" algn="just" defTabSz="905255">
              <a:lnSpc>
                <a:spcPct val="120000"/>
              </a:lnSpc>
              <a:spcBef>
                <a:spcPts val="600"/>
              </a:spcBef>
              <a:buSzTx/>
              <a:buNone/>
              <a:defRPr sz="2772"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	因此，</a:t>
            </a:r>
            <a:r>
              <a:t>(-a)(-b)=-((-a)b)=-(-(ab))=ab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。                </a:t>
            </a:r>
          </a:p>
          <a:p>
            <a:pPr marL="355187" indent="-355187" defTabSz="905255">
              <a:lnSpc>
                <a:spcPct val="120000"/>
              </a:lnSpc>
              <a:spcBef>
                <a:spcPts val="600"/>
              </a:spcBef>
              <a:buClr>
                <a:srgbClr val="212745"/>
              </a:buClr>
              <a:defRPr sz="2772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性质</a:t>
            </a:r>
            <a:r>
              <a:t>5</a:t>
            </a:r>
            <a:r>
              <a:rPr>
                <a:solidFill>
                  <a:srgbClr val="404040"/>
                </a:solidFill>
              </a:rPr>
              <a:t> </a:t>
            </a:r>
            <a:r>
              <a:rPr>
                <a:solidFill>
                  <a:srgbClr val="404040"/>
                </a:solidFill>
                <a:latin typeface="楷体_GB2312"/>
                <a:ea typeface="楷体_GB2312"/>
                <a:cs typeface="楷体_GB2312"/>
                <a:sym typeface="楷体_GB2312"/>
              </a:rPr>
              <a:t>对任意整数</a:t>
            </a:r>
            <a:r>
              <a:rPr>
                <a:solidFill>
                  <a:srgbClr val="404040"/>
                </a:solidFill>
              </a:rPr>
              <a:t>m</a:t>
            </a:r>
            <a:r>
              <a:rPr>
                <a:solidFill>
                  <a:srgbClr val="404040"/>
                </a:solidFill>
                <a:latin typeface="楷体_GB2312"/>
                <a:ea typeface="楷体_GB2312"/>
                <a:cs typeface="楷体_GB2312"/>
                <a:sym typeface="楷体_GB2312"/>
              </a:rPr>
              <a:t>，都有</a:t>
            </a:r>
          </a:p>
          <a:p>
            <a:pPr marL="355187" indent="-355187" algn="ctr" defTabSz="905255">
              <a:lnSpc>
                <a:spcPct val="120000"/>
              </a:lnSpc>
              <a:spcBef>
                <a:spcPts val="600"/>
              </a:spcBef>
              <a:buSzTx/>
              <a:buNone/>
              <a:defRPr sz="2772">
                <a:latin typeface="Arial"/>
                <a:ea typeface="Arial"/>
                <a:cs typeface="Arial"/>
                <a:sym typeface="Arial"/>
              </a:defRPr>
            </a:pPr>
            <a:r>
              <a:t>a(mb)=(ma)b=m(ab)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。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 thruBlk="1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9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9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9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9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9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8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9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9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" grpId="1" build="p" bldLvl="5" animBg="1" advAuto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>
            <a:spLocks noGrp="1"/>
          </p:cNvSpPr>
          <p:nvPr>
            <p:ph type="sldNum" sz="quarter" idx="2"/>
          </p:nvPr>
        </p:nvSpPr>
        <p:spPr>
          <a:xfrm>
            <a:off x="4627681" y="6220142"/>
            <a:ext cx="193438" cy="26924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7</a:t>
            </a:fld>
            <a:endParaRPr/>
          </a:p>
        </p:txBody>
      </p:sp>
      <p:pic>
        <p:nvPicPr>
          <p:cNvPr id="99" name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212725"/>
            <a:ext cx="7772400" cy="1366838"/>
          </a:xfrm>
          <a:prstGeom prst="rect">
            <a:avLst/>
          </a:prstGeom>
          <a:ln w="12700">
            <a:miter lim="400000"/>
          </a:ln>
        </p:spPr>
      </p:pic>
      <p:sp>
        <p:nvSpPr>
          <p:cNvPr id="100" name="Shape 100"/>
          <p:cNvSpPr>
            <a:spLocks noGrp="1"/>
          </p:cNvSpPr>
          <p:nvPr>
            <p:ph type="body" idx="4294967295"/>
          </p:nvPr>
        </p:nvSpPr>
        <p:spPr>
          <a:xfrm>
            <a:off x="107950" y="1435100"/>
            <a:ext cx="8856663" cy="501808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71855" indent="-371855" algn="just" defTabSz="877823">
              <a:lnSpc>
                <a:spcPct val="140000"/>
              </a:lnSpc>
              <a:spcBef>
                <a:spcPts val="700"/>
              </a:spcBef>
              <a:buClr>
                <a:srgbClr val="212745"/>
              </a:buClr>
              <a:defRPr sz="3072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性质</a:t>
            </a:r>
            <a:r>
              <a:t>6</a:t>
            </a:r>
            <a:r>
              <a:rPr>
                <a:solidFill>
                  <a:srgbClr val="404040"/>
                </a:solidFill>
              </a:rPr>
              <a:t> a</a:t>
            </a:r>
            <a:r>
              <a:rPr baseline="29916">
                <a:solidFill>
                  <a:srgbClr val="404040"/>
                </a:solidFill>
              </a:rPr>
              <a:t>m+n</a:t>
            </a:r>
            <a:r>
              <a:rPr>
                <a:solidFill>
                  <a:srgbClr val="404040"/>
                </a:solidFill>
              </a:rPr>
              <a:t>=a</a:t>
            </a:r>
            <a:r>
              <a:rPr baseline="29916">
                <a:solidFill>
                  <a:srgbClr val="404040"/>
                </a:solidFill>
              </a:rPr>
              <a:t>m</a:t>
            </a:r>
            <a:r>
              <a:rPr>
                <a:solidFill>
                  <a:srgbClr val="404040"/>
                </a:solidFill>
              </a:rPr>
              <a:t>a</a:t>
            </a:r>
            <a:r>
              <a:rPr baseline="29916">
                <a:solidFill>
                  <a:srgbClr val="404040"/>
                </a:solidFill>
              </a:rPr>
              <a:t>n</a:t>
            </a:r>
            <a:r>
              <a:rPr>
                <a:solidFill>
                  <a:srgbClr val="404040"/>
                </a:solidFill>
                <a:latin typeface="楷体_GB2312"/>
                <a:ea typeface="楷体_GB2312"/>
                <a:cs typeface="楷体_GB2312"/>
                <a:sym typeface="楷体_GB2312"/>
              </a:rPr>
              <a:t>，</a:t>
            </a:r>
            <a:r>
              <a:rPr>
                <a:solidFill>
                  <a:srgbClr val="404040"/>
                </a:solidFill>
              </a:rPr>
              <a:t>(a</a:t>
            </a:r>
            <a:r>
              <a:rPr baseline="29916">
                <a:solidFill>
                  <a:srgbClr val="404040"/>
                </a:solidFill>
              </a:rPr>
              <a:t>m</a:t>
            </a:r>
            <a:r>
              <a:rPr>
                <a:solidFill>
                  <a:srgbClr val="404040"/>
                </a:solidFill>
              </a:rPr>
              <a:t>)</a:t>
            </a:r>
            <a:r>
              <a:rPr baseline="29916">
                <a:solidFill>
                  <a:srgbClr val="404040"/>
                </a:solidFill>
              </a:rPr>
              <a:t>n</a:t>
            </a:r>
            <a:r>
              <a:rPr>
                <a:solidFill>
                  <a:srgbClr val="404040"/>
                </a:solidFill>
              </a:rPr>
              <a:t>=a</a:t>
            </a:r>
            <a:r>
              <a:rPr baseline="29916">
                <a:solidFill>
                  <a:srgbClr val="404040"/>
                </a:solidFill>
              </a:rPr>
              <a:t>mn</a:t>
            </a:r>
            <a:r>
              <a:rPr>
                <a:solidFill>
                  <a:srgbClr val="404040"/>
                </a:solidFill>
                <a:latin typeface="楷体_GB2312"/>
                <a:ea typeface="楷体_GB2312"/>
                <a:cs typeface="楷体_GB2312"/>
                <a:sym typeface="楷体_GB2312"/>
              </a:rPr>
              <a:t>。</a:t>
            </a:r>
          </a:p>
          <a:p>
            <a:pPr marL="371855" indent="-371855" algn="just" defTabSz="877823">
              <a:lnSpc>
                <a:spcPct val="140000"/>
              </a:lnSpc>
              <a:spcBef>
                <a:spcPts val="700"/>
              </a:spcBef>
              <a:buClr>
                <a:srgbClr val="212745"/>
              </a:buClr>
              <a:defRPr sz="3072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性质</a:t>
            </a:r>
            <a:r>
              <a:t>7</a:t>
            </a:r>
            <a:r>
              <a:rPr>
                <a:solidFill>
                  <a:srgbClr val="404040"/>
                </a:solidFill>
              </a:rPr>
              <a:t> </a:t>
            </a:r>
            <a:r>
              <a:rPr>
                <a:solidFill>
                  <a:srgbClr val="404040"/>
                </a:solidFill>
                <a:latin typeface="楷体_GB2312"/>
                <a:ea typeface="楷体_GB2312"/>
                <a:cs typeface="楷体_GB2312"/>
                <a:sym typeface="楷体_GB2312"/>
              </a:rPr>
              <a:t>在交换环中，有第三指数律：</a:t>
            </a:r>
          </a:p>
          <a:p>
            <a:pPr marL="371855" indent="-371855" algn="just" defTabSz="877823">
              <a:lnSpc>
                <a:spcPct val="140000"/>
              </a:lnSpc>
              <a:spcBef>
                <a:spcPts val="700"/>
              </a:spcBef>
              <a:buSzTx/>
              <a:buNone/>
              <a:defRPr sz="3072">
                <a:latin typeface="Arial"/>
                <a:ea typeface="Arial"/>
                <a:cs typeface="Arial"/>
                <a:sym typeface="Arial"/>
              </a:defRPr>
            </a:pPr>
            <a:r>
              <a:t>		      (ab)</a:t>
            </a:r>
            <a:r>
              <a:rPr baseline="29916"/>
              <a:t>n</a:t>
            </a:r>
            <a:r>
              <a:t>=a</a:t>
            </a:r>
            <a:r>
              <a:rPr baseline="29916"/>
              <a:t>n</a:t>
            </a:r>
            <a:r>
              <a:t>b</a:t>
            </a:r>
            <a:r>
              <a:rPr baseline="29916"/>
              <a:t>n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。</a:t>
            </a:r>
          </a:p>
          <a:p>
            <a:pPr marL="371855" indent="-371855" algn="just" defTabSz="877823">
              <a:lnSpc>
                <a:spcPct val="140000"/>
              </a:lnSpc>
              <a:spcBef>
                <a:spcPts val="700"/>
              </a:spcBef>
              <a:buClr>
                <a:srgbClr val="212745"/>
              </a:buClr>
              <a:defRPr sz="3072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性质</a:t>
            </a:r>
            <a:r>
              <a:t>8</a:t>
            </a:r>
            <a:r>
              <a:rPr>
                <a:solidFill>
                  <a:srgbClr val="404040"/>
                </a:solidFill>
              </a:rPr>
              <a:t> </a:t>
            </a:r>
            <a:r>
              <a:rPr>
                <a:solidFill>
                  <a:srgbClr val="404040"/>
                </a:solidFill>
                <a:latin typeface="楷体_GB2312"/>
                <a:ea typeface="楷体_GB2312"/>
                <a:cs typeface="楷体_GB2312"/>
                <a:sym typeface="楷体_GB2312"/>
              </a:rPr>
              <a:t>在交换环中二项式定理成立：</a:t>
            </a:r>
          </a:p>
          <a:p>
            <a:pPr marL="371855" indent="-371855" algn="just" defTabSz="877823">
              <a:lnSpc>
                <a:spcPct val="140000"/>
              </a:lnSpc>
              <a:spcBef>
                <a:spcPts val="700"/>
              </a:spcBef>
              <a:buSzTx/>
              <a:buNone/>
              <a:defRPr sz="3072">
                <a:latin typeface="Arial"/>
                <a:ea typeface="Arial"/>
                <a:cs typeface="Arial"/>
                <a:sym typeface="Arial"/>
              </a:defRPr>
            </a:pPr>
            <a:r>
              <a:t>	(a+b)</a:t>
            </a:r>
            <a:r>
              <a:rPr baseline="29916"/>
              <a:t>n</a:t>
            </a:r>
            <a:r>
              <a:t>=a</a:t>
            </a:r>
            <a:r>
              <a:rPr baseline="29916"/>
              <a:t>n</a:t>
            </a:r>
            <a:r>
              <a:t>+na</a:t>
            </a:r>
            <a:r>
              <a:rPr baseline="29916"/>
              <a:t>n-1</a:t>
            </a:r>
            <a:r>
              <a:t>b+           a</a:t>
            </a:r>
            <a:r>
              <a:rPr baseline="29916"/>
              <a:t>n-2</a:t>
            </a:r>
            <a:r>
              <a:t>b</a:t>
            </a:r>
            <a:r>
              <a:rPr baseline="29916"/>
              <a:t>2</a:t>
            </a:r>
            <a:r>
              <a:t>+…+b</a:t>
            </a:r>
            <a:r>
              <a:rPr baseline="29916"/>
              <a:t>n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。</a:t>
            </a:r>
          </a:p>
          <a:p>
            <a:pPr marL="371855" indent="-371855" algn="just" defTabSz="877823">
              <a:lnSpc>
                <a:spcPct val="140000"/>
              </a:lnSpc>
              <a:spcBef>
                <a:spcPts val="700"/>
              </a:spcBef>
              <a:buSzTx/>
              <a:buNone/>
              <a:defRPr sz="3072"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	用数学归纳法证明。</a:t>
            </a:r>
          </a:p>
        </p:txBody>
      </p:sp>
      <p:pic>
        <p:nvPicPr>
          <p:cNvPr id="101" name="image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0775" y="4754562"/>
            <a:ext cx="1187450" cy="95726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 thruBlk="1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0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0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0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0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0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0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" grpId="1" build="p" bldLvl="5" animBg="1" advAuto="0"/>
      <p:bldP spid="101" grpId="2" animBg="1" advAuto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>
            <a:spLocks noGrp="1"/>
          </p:cNvSpPr>
          <p:nvPr>
            <p:ph type="sldNum" sz="quarter" idx="2"/>
          </p:nvPr>
        </p:nvSpPr>
        <p:spPr>
          <a:xfrm>
            <a:off x="4627681" y="6220142"/>
            <a:ext cx="193438" cy="26924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8</a:t>
            </a:fld>
            <a:endParaRPr/>
          </a:p>
        </p:txBody>
      </p:sp>
      <p:pic>
        <p:nvPicPr>
          <p:cNvPr id="104" name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03187"/>
            <a:ext cx="7772400" cy="1360488"/>
          </a:xfrm>
          <a:prstGeom prst="rect">
            <a:avLst/>
          </a:prstGeom>
          <a:ln w="12700">
            <a:miter lim="400000"/>
          </a:ln>
        </p:spPr>
      </p:pic>
      <p:sp>
        <p:nvSpPr>
          <p:cNvPr id="105" name="Shape 105"/>
          <p:cNvSpPr>
            <a:spLocks noGrp="1"/>
          </p:cNvSpPr>
          <p:nvPr>
            <p:ph type="body" idx="4294967295"/>
          </p:nvPr>
        </p:nvSpPr>
        <p:spPr>
          <a:xfrm>
            <a:off x="130174" y="1195387"/>
            <a:ext cx="8834439" cy="5257801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423862" indent="-423862" algn="just">
              <a:lnSpc>
                <a:spcPct val="130000"/>
              </a:lnSpc>
              <a:spcBef>
                <a:spcPts val="700"/>
              </a:spcBef>
              <a:buClr>
                <a:srgbClr val="212745"/>
              </a:buClr>
              <a:defRPr sz="3200">
                <a:latin typeface="Arial"/>
                <a:ea typeface="Arial"/>
                <a:cs typeface="Arial"/>
                <a:sym typeface="Arial"/>
              </a:defRPr>
            </a:pPr>
            <a:r>
              <a:rPr dirty="0">
                <a:latin typeface="楷体_GB2312"/>
                <a:ea typeface="楷体_GB2312"/>
                <a:cs typeface="楷体_GB2312"/>
                <a:sym typeface="楷体_GB2312"/>
              </a:rPr>
              <a:t>如果环</a:t>
            </a:r>
            <a:r>
              <a:rPr dirty="0"/>
              <a:t>R</a:t>
            </a:r>
            <a:r>
              <a:rPr dirty="0">
                <a:latin typeface="楷体_GB2312"/>
                <a:ea typeface="楷体_GB2312"/>
                <a:cs typeface="楷体_GB2312"/>
                <a:sym typeface="楷体_GB2312"/>
              </a:rPr>
              <a:t>不只有一个元素而且有一个元素</a:t>
            </a:r>
            <a:r>
              <a:rPr dirty="0"/>
              <a:t>1</a:t>
            </a:r>
            <a:r>
              <a:rPr dirty="0">
                <a:latin typeface="楷体_GB2312"/>
                <a:ea typeface="楷体_GB2312"/>
                <a:cs typeface="楷体_GB2312"/>
                <a:sym typeface="楷体_GB2312"/>
              </a:rPr>
              <a:t>适合对任意</a:t>
            </a:r>
            <a:r>
              <a:rPr dirty="0"/>
              <a:t>a</a:t>
            </a:r>
            <a:r>
              <a:rPr dirty="0">
                <a:latin typeface="Symbol"/>
                <a:ea typeface="Symbol"/>
                <a:cs typeface="Symbol"/>
                <a:sym typeface="Symbol"/>
              </a:rPr>
              <a:t>∈</a:t>
            </a:r>
            <a:r>
              <a:rPr dirty="0"/>
              <a:t>R</a:t>
            </a:r>
            <a:r>
              <a:rPr dirty="0">
                <a:latin typeface="楷体_GB2312"/>
                <a:ea typeface="楷体_GB2312"/>
                <a:cs typeface="楷体_GB2312"/>
                <a:sym typeface="楷体_GB2312"/>
              </a:rPr>
              <a:t>，</a:t>
            </a:r>
          </a:p>
          <a:p>
            <a:pPr marL="423862" indent="-423862" algn="just">
              <a:lnSpc>
                <a:spcPct val="130000"/>
              </a:lnSpc>
              <a:spcBef>
                <a:spcPts val="700"/>
              </a:spcBef>
              <a:buSzTx/>
              <a:buNone/>
              <a:defRPr sz="3200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	1a=a1=a           </a:t>
            </a:r>
          </a:p>
          <a:p>
            <a:pPr marL="423862" indent="-423862">
              <a:lnSpc>
                <a:spcPct val="130000"/>
              </a:lnSpc>
              <a:spcBef>
                <a:spcPts val="700"/>
              </a:spcBef>
              <a:buSzTx/>
              <a:buNone/>
              <a:defRPr sz="3200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	</a:t>
            </a:r>
            <a:r>
              <a:rPr dirty="0" err="1">
                <a:latin typeface="楷体_GB2312"/>
                <a:ea typeface="楷体_GB2312"/>
                <a:cs typeface="楷体_GB2312"/>
                <a:sym typeface="楷体_GB2312"/>
              </a:rPr>
              <a:t>则称</a:t>
            </a:r>
            <a:r>
              <a:rPr dirty="0" err="1"/>
              <a:t>R</a:t>
            </a:r>
            <a:r>
              <a:rPr dirty="0" err="1">
                <a:latin typeface="楷体_GB2312"/>
                <a:ea typeface="楷体_GB2312"/>
                <a:cs typeface="楷体_GB2312"/>
                <a:sym typeface="楷体_GB2312"/>
              </a:rPr>
              <a:t>为含壹环</a:t>
            </a:r>
            <a:r>
              <a:rPr dirty="0">
                <a:latin typeface="楷体_GB2312"/>
                <a:ea typeface="楷体_GB2312"/>
                <a:cs typeface="楷体_GB2312"/>
                <a:sym typeface="楷体_GB2312"/>
              </a:rPr>
              <a:t>。</a:t>
            </a:r>
          </a:p>
          <a:p>
            <a:pPr marL="423862" indent="-423862">
              <a:lnSpc>
                <a:spcPct val="130000"/>
              </a:lnSpc>
              <a:spcBef>
                <a:spcPts val="700"/>
              </a:spcBef>
              <a:buClr>
                <a:srgbClr val="212745"/>
              </a:buClr>
              <a:defRPr sz="3200">
                <a:solidFill>
                  <a:schemeClr val="accent1"/>
                </a:solidFill>
                <a:latin typeface="宋体"/>
                <a:ea typeface="宋体"/>
                <a:cs typeface="宋体"/>
                <a:sym typeface="宋体"/>
              </a:defRPr>
            </a:pPr>
            <a:r>
              <a:rPr dirty="0" err="1">
                <a:latin typeface="楷体_GB2312"/>
                <a:ea typeface="楷体_GB2312"/>
                <a:cs typeface="楷体_GB2312"/>
                <a:sym typeface="楷体_GB2312"/>
              </a:rPr>
              <a:t>例：</a:t>
            </a:r>
            <a:r>
              <a:rPr dirty="0" err="1">
                <a:solidFill>
                  <a:srgbClr val="404040"/>
                </a:solidFill>
                <a:latin typeface="楷体_GB2312"/>
                <a:ea typeface="楷体_GB2312"/>
                <a:cs typeface="楷体_GB2312"/>
                <a:sym typeface="楷体_GB2312"/>
              </a:rPr>
              <a:t>整数环为含壹环，所有偶数在数的加法和乘法下作成的环不是含壹环</a:t>
            </a:r>
            <a:r>
              <a:rPr dirty="0">
                <a:solidFill>
                  <a:srgbClr val="404040"/>
                </a:solidFill>
                <a:latin typeface="楷体_GB2312"/>
                <a:ea typeface="楷体_GB2312"/>
                <a:cs typeface="楷体_GB2312"/>
                <a:sym typeface="楷体_GB2312"/>
              </a:rPr>
              <a:t>。</a:t>
            </a:r>
            <a:r>
              <a:rPr dirty="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 thruBlk="1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" grpId="1" animBg="1" advAuto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/>
          </p:cNvSpPr>
          <p:nvPr>
            <p:ph type="sldNum" sz="quarter" idx="2"/>
          </p:nvPr>
        </p:nvSpPr>
        <p:spPr>
          <a:xfrm>
            <a:off x="4627681" y="6220142"/>
            <a:ext cx="193438" cy="26924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9</a:t>
            </a:fld>
            <a:endParaRPr/>
          </a:p>
        </p:txBody>
      </p:sp>
      <p:pic>
        <p:nvPicPr>
          <p:cNvPr id="108" name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562" y="55562"/>
            <a:ext cx="7778751" cy="1358901"/>
          </a:xfrm>
          <a:prstGeom prst="rect">
            <a:avLst/>
          </a:prstGeom>
          <a:ln w="12700">
            <a:miter lim="400000"/>
          </a:ln>
        </p:spPr>
      </p:pic>
      <p:sp>
        <p:nvSpPr>
          <p:cNvPr id="109" name="Shape 109"/>
          <p:cNvSpPr>
            <a:spLocks noGrp="1"/>
          </p:cNvSpPr>
          <p:nvPr>
            <p:ph type="body" idx="4294967295"/>
          </p:nvPr>
        </p:nvSpPr>
        <p:spPr>
          <a:xfrm>
            <a:off x="34925" y="1203325"/>
            <a:ext cx="8964613" cy="51054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24611" indent="-324611" algn="just" defTabSz="877823">
              <a:spcBef>
                <a:spcPts val="600"/>
              </a:spcBef>
              <a:defRPr sz="2688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dirty="0">
                <a:latin typeface="楷体_GB2312"/>
                <a:ea typeface="楷体_GB2312"/>
                <a:cs typeface="楷体_GB2312"/>
                <a:sym typeface="楷体_GB2312"/>
              </a:rPr>
              <a:t>性质</a:t>
            </a:r>
            <a:r>
              <a:rPr dirty="0"/>
              <a:t>9</a:t>
            </a:r>
            <a:r>
              <a:rPr dirty="0">
                <a:solidFill>
                  <a:srgbClr val="404040"/>
                </a:solidFill>
              </a:rPr>
              <a:t> </a:t>
            </a:r>
            <a:r>
              <a:rPr dirty="0" err="1">
                <a:solidFill>
                  <a:srgbClr val="404040"/>
                </a:solidFill>
                <a:latin typeface="楷体_GB2312"/>
                <a:ea typeface="楷体_GB2312"/>
                <a:cs typeface="楷体_GB2312"/>
                <a:sym typeface="楷体_GB2312"/>
              </a:rPr>
              <a:t>含壹环</a:t>
            </a:r>
            <a:r>
              <a:rPr dirty="0" err="1">
                <a:solidFill>
                  <a:srgbClr val="404040"/>
                </a:solidFill>
              </a:rPr>
              <a:t>R</a:t>
            </a:r>
            <a:r>
              <a:rPr dirty="0" err="1">
                <a:solidFill>
                  <a:srgbClr val="404040"/>
                </a:solidFill>
                <a:latin typeface="楷体_GB2312"/>
                <a:ea typeface="楷体_GB2312"/>
                <a:cs typeface="楷体_GB2312"/>
                <a:sym typeface="楷体_GB2312"/>
              </a:rPr>
              <a:t>的壹是唯一确定的</a:t>
            </a:r>
            <a:r>
              <a:rPr dirty="0">
                <a:solidFill>
                  <a:srgbClr val="404040"/>
                </a:solidFill>
                <a:latin typeface="楷体_GB2312"/>
                <a:ea typeface="楷体_GB2312"/>
                <a:cs typeface="楷体_GB2312"/>
                <a:sym typeface="楷体_GB2312"/>
              </a:rPr>
              <a:t>。</a:t>
            </a:r>
          </a:p>
          <a:p>
            <a:pPr marL="324611" indent="-324611" algn="just" defTabSz="877823">
              <a:spcBef>
                <a:spcPts val="600"/>
              </a:spcBef>
              <a:defRPr sz="2688">
                <a:latin typeface="Arial"/>
                <a:ea typeface="Arial"/>
                <a:cs typeface="Arial"/>
                <a:sym typeface="Arial"/>
              </a:defRPr>
            </a:pPr>
            <a:r>
              <a:rPr dirty="0">
                <a:latin typeface="楷体_GB2312"/>
                <a:ea typeface="楷体_GB2312"/>
                <a:cs typeface="楷体_GB2312"/>
                <a:sym typeface="楷体_GB2312"/>
              </a:rPr>
              <a:t>证明：若</a:t>
            </a:r>
            <a:r>
              <a:rPr dirty="0"/>
              <a:t>1</a:t>
            </a:r>
            <a:r>
              <a:rPr dirty="0">
                <a:latin typeface="楷体_GB2312"/>
                <a:ea typeface="楷体_GB2312"/>
                <a:cs typeface="楷体_GB2312"/>
                <a:sym typeface="楷体_GB2312"/>
              </a:rPr>
              <a:t>、</a:t>
            </a:r>
            <a:r>
              <a:rPr dirty="0"/>
              <a:t>1’</a:t>
            </a:r>
            <a:r>
              <a:rPr dirty="0">
                <a:latin typeface="楷体_GB2312"/>
                <a:ea typeface="楷体_GB2312"/>
                <a:cs typeface="楷体_GB2312"/>
                <a:sym typeface="楷体_GB2312"/>
              </a:rPr>
              <a:t>为</a:t>
            </a:r>
            <a:r>
              <a:rPr dirty="0"/>
              <a:t>R</a:t>
            </a:r>
            <a:r>
              <a:rPr dirty="0">
                <a:latin typeface="楷体_GB2312"/>
                <a:ea typeface="楷体_GB2312"/>
                <a:cs typeface="楷体_GB2312"/>
                <a:sym typeface="楷体_GB2312"/>
              </a:rPr>
              <a:t>的两个壹，则</a:t>
            </a:r>
            <a:r>
              <a:rPr dirty="0"/>
              <a:t>1’=11’=1</a:t>
            </a:r>
            <a:r>
              <a:rPr dirty="0">
                <a:latin typeface="楷体_GB2312"/>
                <a:ea typeface="楷体_GB2312"/>
                <a:cs typeface="楷体_GB2312"/>
                <a:sym typeface="楷体_GB2312"/>
              </a:rPr>
              <a:t>。        </a:t>
            </a:r>
          </a:p>
          <a:p>
            <a:pPr marL="324611" indent="-324611" algn="just" defTabSz="877823">
              <a:spcBef>
                <a:spcPts val="600"/>
              </a:spcBef>
              <a:defRPr sz="2688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dirty="0">
                <a:latin typeface="楷体_GB2312"/>
                <a:ea typeface="楷体_GB2312"/>
                <a:cs typeface="楷体_GB2312"/>
                <a:sym typeface="楷体_GB2312"/>
              </a:rPr>
              <a:t>性质</a:t>
            </a:r>
            <a:r>
              <a:rPr dirty="0"/>
              <a:t>10</a:t>
            </a:r>
            <a:r>
              <a:rPr dirty="0">
                <a:solidFill>
                  <a:srgbClr val="404040"/>
                </a:solidFill>
              </a:rPr>
              <a:t> </a:t>
            </a:r>
            <a:r>
              <a:rPr dirty="0">
                <a:solidFill>
                  <a:srgbClr val="404040"/>
                </a:solidFill>
                <a:latin typeface="楷体_GB2312"/>
                <a:ea typeface="楷体_GB2312"/>
                <a:cs typeface="楷体_GB2312"/>
                <a:sym typeface="楷体_GB2312"/>
              </a:rPr>
              <a:t>设环</a:t>
            </a:r>
            <a:r>
              <a:rPr dirty="0">
                <a:solidFill>
                  <a:srgbClr val="404040"/>
                </a:solidFill>
              </a:rPr>
              <a:t>R</a:t>
            </a:r>
            <a:r>
              <a:rPr dirty="0">
                <a:solidFill>
                  <a:srgbClr val="404040"/>
                </a:solidFill>
                <a:latin typeface="楷体_GB2312"/>
                <a:ea typeface="楷体_GB2312"/>
                <a:cs typeface="楷体_GB2312"/>
                <a:sym typeface="楷体_GB2312"/>
              </a:rPr>
              <a:t>有</a:t>
            </a:r>
            <a:r>
              <a:rPr dirty="0">
                <a:solidFill>
                  <a:srgbClr val="404040"/>
                </a:solidFill>
              </a:rPr>
              <a:t>1</a:t>
            </a:r>
            <a:r>
              <a:rPr dirty="0">
                <a:solidFill>
                  <a:srgbClr val="404040"/>
                </a:solidFill>
                <a:latin typeface="楷体_GB2312"/>
                <a:ea typeface="楷体_GB2312"/>
                <a:cs typeface="楷体_GB2312"/>
                <a:sym typeface="楷体_GB2312"/>
              </a:rPr>
              <a:t>，则</a:t>
            </a:r>
            <a:r>
              <a:rPr dirty="0">
                <a:solidFill>
                  <a:srgbClr val="404040"/>
                </a:solidFill>
              </a:rPr>
              <a:t>1≠0</a:t>
            </a:r>
            <a:r>
              <a:rPr dirty="0">
                <a:solidFill>
                  <a:srgbClr val="404040"/>
                </a:solidFill>
                <a:latin typeface="楷体_GB2312"/>
                <a:ea typeface="楷体_GB2312"/>
                <a:cs typeface="楷体_GB2312"/>
                <a:sym typeface="楷体_GB2312"/>
              </a:rPr>
              <a:t>。</a:t>
            </a:r>
          </a:p>
          <a:p>
            <a:pPr marL="324611" indent="-324611" algn="just" defTabSz="877823">
              <a:spcBef>
                <a:spcPts val="600"/>
              </a:spcBef>
              <a:defRPr sz="2688">
                <a:latin typeface="Arial"/>
                <a:ea typeface="Arial"/>
                <a:cs typeface="Arial"/>
                <a:sym typeface="Arial"/>
              </a:defRPr>
            </a:pPr>
            <a:r>
              <a:rPr dirty="0">
                <a:latin typeface="楷体_GB2312"/>
                <a:ea typeface="楷体_GB2312"/>
                <a:cs typeface="楷体_GB2312"/>
                <a:sym typeface="楷体_GB2312"/>
              </a:rPr>
              <a:t>证明：取</a:t>
            </a:r>
            <a:r>
              <a:rPr dirty="0"/>
              <a:t>a∈R</a:t>
            </a:r>
            <a:r>
              <a:rPr dirty="0">
                <a:latin typeface="楷体_GB2312"/>
                <a:ea typeface="楷体_GB2312"/>
                <a:cs typeface="楷体_GB2312"/>
                <a:sym typeface="楷体_GB2312"/>
              </a:rPr>
              <a:t>，且</a:t>
            </a:r>
            <a:r>
              <a:rPr dirty="0"/>
              <a:t>a≠0</a:t>
            </a:r>
            <a:r>
              <a:rPr dirty="0">
                <a:latin typeface="楷体_GB2312"/>
                <a:ea typeface="楷体_GB2312"/>
                <a:cs typeface="楷体_GB2312"/>
                <a:sym typeface="楷体_GB2312"/>
              </a:rPr>
              <a:t>，则</a:t>
            </a:r>
            <a:r>
              <a:rPr dirty="0"/>
              <a:t>a0=0</a:t>
            </a:r>
            <a:r>
              <a:rPr dirty="0">
                <a:latin typeface="楷体_GB2312"/>
                <a:ea typeface="楷体_GB2312"/>
                <a:cs typeface="楷体_GB2312"/>
                <a:sym typeface="楷体_GB2312"/>
              </a:rPr>
              <a:t>，而</a:t>
            </a:r>
            <a:r>
              <a:rPr dirty="0"/>
              <a:t>a1=a</a:t>
            </a:r>
            <a:r>
              <a:rPr dirty="0">
                <a:latin typeface="楷体_GB2312"/>
                <a:ea typeface="楷体_GB2312"/>
                <a:cs typeface="楷体_GB2312"/>
                <a:sym typeface="楷体_GB2312"/>
              </a:rPr>
              <a:t>，故</a:t>
            </a:r>
            <a:r>
              <a:rPr dirty="0"/>
              <a:t>1≠0</a:t>
            </a:r>
            <a:r>
              <a:rPr dirty="0">
                <a:latin typeface="楷体_GB2312"/>
                <a:ea typeface="楷体_GB2312"/>
                <a:cs typeface="楷体_GB2312"/>
                <a:sym typeface="楷体_GB2312"/>
              </a:rPr>
              <a:t>。</a:t>
            </a:r>
          </a:p>
          <a:p>
            <a:pPr marL="324611" indent="-324611" algn="just" defTabSz="877823">
              <a:spcBef>
                <a:spcPts val="600"/>
              </a:spcBef>
              <a:defRPr sz="2688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dirty="0">
                <a:latin typeface="楷体_GB2312"/>
                <a:ea typeface="楷体_GB2312"/>
                <a:cs typeface="楷体_GB2312"/>
                <a:sym typeface="楷体_GB2312"/>
              </a:rPr>
              <a:t>性质</a:t>
            </a:r>
            <a:r>
              <a:rPr dirty="0"/>
              <a:t>11</a:t>
            </a:r>
            <a:r>
              <a:rPr dirty="0">
                <a:solidFill>
                  <a:srgbClr val="404040"/>
                </a:solidFill>
              </a:rPr>
              <a:t> </a:t>
            </a:r>
            <a:r>
              <a:rPr dirty="0" err="1">
                <a:solidFill>
                  <a:srgbClr val="404040"/>
                </a:solidFill>
                <a:latin typeface="楷体_GB2312"/>
                <a:ea typeface="楷体_GB2312"/>
                <a:cs typeface="楷体_GB2312"/>
                <a:sym typeface="楷体_GB2312"/>
              </a:rPr>
              <a:t>任意环</a:t>
            </a:r>
            <a:r>
              <a:rPr dirty="0" err="1">
                <a:solidFill>
                  <a:srgbClr val="404040"/>
                </a:solidFill>
              </a:rPr>
              <a:t>R</a:t>
            </a:r>
            <a:r>
              <a:rPr dirty="0" err="1">
                <a:solidFill>
                  <a:srgbClr val="404040"/>
                </a:solidFill>
                <a:latin typeface="楷体_GB2312"/>
                <a:ea typeface="楷体_GB2312"/>
                <a:cs typeface="楷体_GB2312"/>
                <a:sym typeface="楷体_GB2312"/>
              </a:rPr>
              <a:t>均可扩充成一个含壹环</a:t>
            </a:r>
            <a:r>
              <a:rPr dirty="0" err="1">
                <a:solidFill>
                  <a:srgbClr val="404040"/>
                </a:solidFill>
              </a:rPr>
              <a:t>R</a:t>
            </a:r>
            <a:r>
              <a:rPr baseline="29916" dirty="0">
                <a:solidFill>
                  <a:srgbClr val="404040"/>
                </a:solidFill>
              </a:rPr>
              <a:t>+</a:t>
            </a:r>
            <a:r>
              <a:rPr dirty="0">
                <a:solidFill>
                  <a:srgbClr val="404040"/>
                </a:solidFill>
                <a:latin typeface="楷体_GB2312"/>
                <a:ea typeface="楷体_GB2312"/>
                <a:cs typeface="楷体_GB2312"/>
                <a:sym typeface="楷体_GB2312"/>
              </a:rPr>
              <a:t>。</a:t>
            </a:r>
          </a:p>
          <a:p>
            <a:pPr marL="324611" indent="-324611" algn="just" defTabSz="877823">
              <a:spcBef>
                <a:spcPts val="600"/>
              </a:spcBef>
              <a:defRPr sz="2688">
                <a:latin typeface="Arial"/>
                <a:ea typeface="Arial"/>
                <a:cs typeface="Arial"/>
                <a:sym typeface="Arial"/>
              </a:defRPr>
            </a:pPr>
            <a:r>
              <a:rPr dirty="0" err="1">
                <a:latin typeface="楷体_GB2312"/>
                <a:ea typeface="楷体_GB2312"/>
                <a:cs typeface="楷体_GB2312"/>
                <a:sym typeface="楷体_GB2312"/>
              </a:rPr>
              <a:t>证明：令</a:t>
            </a:r>
            <a:r>
              <a:rPr dirty="0" err="1"/>
              <a:t>R</a:t>
            </a:r>
            <a:r>
              <a:rPr baseline="29916" dirty="0"/>
              <a:t>+</a:t>
            </a:r>
            <a:r>
              <a:rPr dirty="0"/>
              <a:t>={</a:t>
            </a:r>
            <a:r>
              <a:rPr dirty="0" err="1"/>
              <a:t>a+m|a∈R</a:t>
            </a:r>
            <a:r>
              <a:rPr dirty="0" err="1">
                <a:latin typeface="楷体_GB2312"/>
                <a:ea typeface="楷体_GB2312"/>
                <a:cs typeface="楷体_GB2312"/>
                <a:sym typeface="楷体_GB2312"/>
              </a:rPr>
              <a:t>，</a:t>
            </a:r>
            <a:r>
              <a:rPr dirty="0" err="1"/>
              <a:t>m∈Z</a:t>
            </a:r>
            <a:r>
              <a:rPr dirty="0"/>
              <a:t>}</a:t>
            </a:r>
            <a:r>
              <a:rPr dirty="0">
                <a:latin typeface="楷体_GB2312"/>
                <a:ea typeface="楷体_GB2312"/>
                <a:cs typeface="楷体_GB2312"/>
                <a:sym typeface="楷体_GB2312"/>
              </a:rPr>
              <a:t>。</a:t>
            </a:r>
            <a:r>
              <a:rPr dirty="0" err="1">
                <a:latin typeface="楷体_GB2312"/>
                <a:ea typeface="楷体_GB2312"/>
                <a:cs typeface="楷体_GB2312"/>
                <a:sym typeface="楷体_GB2312"/>
              </a:rPr>
              <a:t>规定</a:t>
            </a:r>
            <a:r>
              <a:rPr dirty="0">
                <a:latin typeface="楷体_GB2312"/>
                <a:ea typeface="楷体_GB2312"/>
                <a:cs typeface="楷体_GB2312"/>
                <a:sym typeface="楷体_GB2312"/>
              </a:rPr>
              <a:t>：</a:t>
            </a:r>
          </a:p>
          <a:p>
            <a:pPr marL="324611" indent="-324611" algn="just" defTabSz="877823">
              <a:spcBef>
                <a:spcPts val="600"/>
              </a:spcBef>
              <a:buSzTx/>
              <a:buNone/>
              <a:defRPr sz="2688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	(</a:t>
            </a:r>
            <a:r>
              <a:rPr dirty="0" err="1"/>
              <a:t>a+m</a:t>
            </a:r>
            <a:r>
              <a:rPr dirty="0"/>
              <a:t>)+(</a:t>
            </a:r>
            <a:r>
              <a:rPr dirty="0" err="1"/>
              <a:t>b+n</a:t>
            </a:r>
            <a:r>
              <a:rPr dirty="0"/>
              <a:t>)=(</a:t>
            </a:r>
            <a:r>
              <a:rPr dirty="0" err="1"/>
              <a:t>a+b</a:t>
            </a:r>
            <a:r>
              <a:rPr dirty="0"/>
              <a:t>)+(</a:t>
            </a:r>
            <a:r>
              <a:rPr dirty="0" err="1"/>
              <a:t>m+n</a:t>
            </a:r>
            <a:r>
              <a:rPr dirty="0"/>
              <a:t>)</a:t>
            </a:r>
            <a:r>
              <a:rPr dirty="0">
                <a:latin typeface="楷体_GB2312"/>
                <a:ea typeface="楷体_GB2312"/>
                <a:cs typeface="楷体_GB2312"/>
                <a:sym typeface="楷体_GB2312"/>
              </a:rPr>
              <a:t>；</a:t>
            </a:r>
          </a:p>
          <a:p>
            <a:pPr marL="324611" indent="-324611" algn="just" defTabSz="877823">
              <a:spcBef>
                <a:spcPts val="600"/>
              </a:spcBef>
              <a:buSzTx/>
              <a:buNone/>
              <a:defRPr sz="2688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	(</a:t>
            </a:r>
            <a:r>
              <a:rPr dirty="0" err="1"/>
              <a:t>a+m</a:t>
            </a:r>
            <a:r>
              <a:rPr dirty="0"/>
              <a:t>)(</a:t>
            </a:r>
            <a:r>
              <a:rPr dirty="0" err="1"/>
              <a:t>b+n</a:t>
            </a:r>
            <a:r>
              <a:rPr dirty="0"/>
              <a:t>)=(</a:t>
            </a:r>
            <a:r>
              <a:rPr dirty="0" err="1"/>
              <a:t>ab+na+mb</a:t>
            </a:r>
            <a:r>
              <a:rPr dirty="0"/>
              <a:t>)+</a:t>
            </a:r>
            <a:r>
              <a:rPr dirty="0" err="1"/>
              <a:t>mn</a:t>
            </a:r>
            <a:r>
              <a:rPr dirty="0">
                <a:latin typeface="楷体_GB2312"/>
                <a:ea typeface="楷体_GB2312"/>
                <a:cs typeface="楷体_GB2312"/>
                <a:sym typeface="楷体_GB2312"/>
              </a:rPr>
              <a:t>。</a:t>
            </a:r>
          </a:p>
          <a:p>
            <a:pPr marL="324611" indent="-324611" defTabSz="877823">
              <a:spcBef>
                <a:spcPts val="600"/>
              </a:spcBef>
              <a:buSzTx/>
              <a:buNone/>
              <a:defRPr sz="2688">
                <a:latin typeface="宋体"/>
                <a:ea typeface="宋体"/>
                <a:cs typeface="宋体"/>
                <a:sym typeface="宋体"/>
              </a:defRPr>
            </a:pPr>
            <a:r>
              <a:rPr dirty="0">
                <a:latin typeface="楷体_GB2312"/>
                <a:ea typeface="楷体_GB2312"/>
                <a:cs typeface="楷体_GB2312"/>
                <a:sym typeface="楷体_GB2312"/>
              </a:rPr>
              <a:t>	则</a:t>
            </a:r>
            <a:r>
              <a:rPr dirty="0">
                <a:latin typeface="Arial"/>
                <a:ea typeface="Arial"/>
                <a:cs typeface="Arial"/>
                <a:sym typeface="Arial"/>
              </a:rPr>
              <a:t>R</a:t>
            </a:r>
            <a:r>
              <a:rPr baseline="29916" dirty="0">
                <a:latin typeface="Arial"/>
                <a:ea typeface="Arial"/>
                <a:cs typeface="Arial"/>
                <a:sym typeface="Arial"/>
              </a:rPr>
              <a:t>+</a:t>
            </a:r>
            <a:r>
              <a:rPr dirty="0">
                <a:latin typeface="楷体_GB2312"/>
                <a:ea typeface="楷体_GB2312"/>
                <a:cs typeface="楷体_GB2312"/>
                <a:sym typeface="楷体_GB2312"/>
              </a:rPr>
              <a:t>为环，其壹为</a:t>
            </a:r>
            <a:r>
              <a:rPr dirty="0">
                <a:latin typeface="Arial"/>
                <a:ea typeface="Arial"/>
                <a:cs typeface="Arial"/>
                <a:sym typeface="Arial"/>
              </a:rPr>
              <a:t>0+1</a:t>
            </a:r>
            <a:r>
              <a:rPr dirty="0">
                <a:latin typeface="楷体_GB2312"/>
                <a:ea typeface="楷体_GB2312"/>
                <a:cs typeface="楷体_GB2312"/>
                <a:sym typeface="楷体_GB2312"/>
              </a:rPr>
              <a:t>。</a:t>
            </a:r>
            <a:r>
              <a:rPr dirty="0"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 thruBlk="1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0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10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0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10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0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10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" grpId="1" build="p" bldLvl="5" animBg="1" advAuto="0"/>
    </p:bldLst>
  </p:timing>
</p:sld>
</file>

<file path=ppt/theme/theme1.xml><?xml version="1.0" encoding="utf-8"?>
<a:theme xmlns:a="http://schemas.openxmlformats.org/drawingml/2006/main" name="气流">
  <a:themeElements>
    <a:clrScheme name="气流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E67C8"/>
      </a:accent1>
      <a:accent2>
        <a:srgbClr val="5ECCF3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气流">
      <a:majorFont>
        <a:latin typeface="Times New Roman"/>
        <a:ea typeface="Times New Roman"/>
        <a:cs typeface="Times New Roman"/>
      </a:majorFont>
      <a:minorFont>
        <a:latin typeface="Helvetica"/>
        <a:ea typeface="Helvetica"/>
        <a:cs typeface="Helvetica"/>
      </a:minorFont>
    </a:fontScheme>
    <a:fmtScheme name="气流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Trebuchet MS"/>
            <a:ea typeface="Trebuchet MS"/>
            <a:cs typeface="Trebuchet MS"/>
            <a:sym typeface="Trebuchet M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Trebuchet MS"/>
            <a:ea typeface="Trebuchet MS"/>
            <a:cs typeface="Trebuchet MS"/>
            <a:sym typeface="Trebuchet M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气流">
  <a:themeElements>
    <a:clrScheme name="气流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E67C8"/>
      </a:accent1>
      <a:accent2>
        <a:srgbClr val="5ECCF3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气流">
      <a:majorFont>
        <a:latin typeface="Times New Roman"/>
        <a:ea typeface="Times New Roman"/>
        <a:cs typeface="Times New Roman"/>
      </a:majorFont>
      <a:minorFont>
        <a:latin typeface="Helvetica"/>
        <a:ea typeface="Helvetica"/>
        <a:cs typeface="Helvetica"/>
      </a:minorFont>
    </a:fontScheme>
    <a:fmtScheme name="气流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Trebuchet MS"/>
            <a:ea typeface="Trebuchet MS"/>
            <a:cs typeface="Trebuchet MS"/>
            <a:sym typeface="Trebuchet M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Trebuchet MS"/>
            <a:ea typeface="Trebuchet MS"/>
            <a:cs typeface="Trebuchet MS"/>
            <a:sym typeface="Trebuchet M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226</TotalTime>
  <Words>2370</Words>
  <Application>Microsoft Office PowerPoint</Application>
  <PresentationFormat>全屏显示(4:3)</PresentationFormat>
  <Paragraphs>228</Paragraphs>
  <Slides>30</Slides>
  <Notes>16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39" baseType="lpstr">
      <vt:lpstr>楷体_GB2312</vt:lpstr>
      <vt:lpstr>宋体</vt:lpstr>
      <vt:lpstr>Arial</vt:lpstr>
      <vt:lpstr>Georgia</vt:lpstr>
      <vt:lpstr>Symbol</vt:lpstr>
      <vt:lpstr>Times New Roman</vt:lpstr>
      <vt:lpstr>Trebuchet MS</vt:lpstr>
      <vt:lpstr>Wingdings</vt:lpstr>
      <vt:lpstr>气流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cp:lastModifiedBy>葛 馨木</cp:lastModifiedBy>
  <cp:revision>2</cp:revision>
  <dcterms:modified xsi:type="dcterms:W3CDTF">2023-02-12T09:04:21Z</dcterms:modified>
</cp:coreProperties>
</file>